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7" r:id="rId4"/>
    <p:sldId id="258" r:id="rId5"/>
    <p:sldId id="259" r:id="rId6"/>
    <p:sldId id="269" r:id="rId7"/>
    <p:sldId id="270" r:id="rId8"/>
    <p:sldId id="260" r:id="rId9"/>
    <p:sldId id="261" r:id="rId10"/>
    <p:sldId id="263" r:id="rId11"/>
    <p:sldId id="262" r:id="rId12"/>
    <p:sldId id="268" r:id="rId13"/>
  </p:sldIdLst>
  <p:sldSz cx="14630400" cy="8229600"/>
  <p:notesSz cx="8229600" cy="14630400"/>
  <p:embeddedFontLst>
    <p:embeddedFont>
      <p:font typeface="Prata"/>
      <p:regular r:id="rId15"/>
    </p:embeddedFont>
    <p:embeddedFont>
      <p:font typeface="Raleway" pitchFamily="2"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7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p:scale>
          <a:sx n="66" d="100"/>
          <a:sy n="66" d="100"/>
        </p:scale>
        <p:origin x="1003"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19DBDE31-0768-8C43-B498-16B791CCA4F6}" type="datetimeFigureOut">
              <a:rPr lang="en-US" smtClean="0"/>
              <a:t>11/18/2024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3B781ADC-E133-D743-9371-80B9F7D2EC92}" type="slidenum">
              <a:rPr lang="en-US" smtClean="0"/>
              <a:t>‹#›</a:t>
            </a:fld>
            <a:endParaRPr lang="en-US"/>
          </a:p>
        </p:txBody>
      </p:sp>
    </p:spTree>
    <p:extLst>
      <p:ext uri="{BB962C8B-B14F-4D97-AF65-F5344CB8AC3E}">
        <p14:creationId xmlns:p14="http://schemas.microsoft.com/office/powerpoint/2010/main" val="4028145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29445"/>
            <a:ext cx="733556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IPL Win Prediction Project</a:t>
            </a:r>
            <a:endParaRPr lang="en-US" sz="4450" dirty="0"/>
          </a:p>
        </p:txBody>
      </p:sp>
      <p:sp>
        <p:nvSpPr>
          <p:cNvPr id="4" name="Text 1"/>
          <p:cNvSpPr/>
          <p:nvPr/>
        </p:nvSpPr>
        <p:spPr>
          <a:xfrm>
            <a:off x="6280190" y="3278386"/>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Related Work and Methodologies</a:t>
            </a:r>
            <a:endParaRPr lang="en-US" sz="1750" dirty="0"/>
          </a:p>
        </p:txBody>
      </p:sp>
      <p:sp>
        <p:nvSpPr>
          <p:cNvPr id="5" name="Text 2"/>
          <p:cNvSpPr/>
          <p:nvPr/>
        </p:nvSpPr>
        <p:spPr>
          <a:xfrm>
            <a:off x="6280190" y="389643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This presentation explores the latest research and methodologies in predicting the outcome of Indian Premier League (IPL) cricket matches using machine learning techniques. Our team is excited to share insights that can help transform sports analytics.</a:t>
            </a:r>
            <a:endParaRPr lang="en-US" sz="1750" dirty="0"/>
          </a:p>
        </p:txBody>
      </p:sp>
      <p:pic>
        <p:nvPicPr>
          <p:cNvPr id="10" name="Picture 9">
            <a:extLst>
              <a:ext uri="{FF2B5EF4-FFF2-40B4-BE49-F238E27FC236}">
                <a16:creationId xmlns:a16="http://schemas.microsoft.com/office/drawing/2014/main" id="{6647D605-31AF-DE71-75B9-8E0D71DE45B1}"/>
              </a:ext>
            </a:extLst>
          </p:cNvPr>
          <p:cNvPicPr>
            <a:picLocks noChangeAspect="1"/>
          </p:cNvPicPr>
          <p:nvPr/>
        </p:nvPicPr>
        <p:blipFill>
          <a:blip r:embed="rId4"/>
          <a:srcRect l="50553" t="23713" r="17770" b="64308"/>
          <a:stretch/>
        </p:blipFill>
        <p:spPr>
          <a:xfrm>
            <a:off x="12779298" y="7738948"/>
            <a:ext cx="1851102" cy="3629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214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5382" y="2959179"/>
            <a:ext cx="97869"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Predictive Insights</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Our machine learning models provide valuable predictive insights that can transform IPL strategy and decision-making.</a:t>
            </a:r>
            <a:endParaRPr lang="en-US" sz="1750" dirty="0"/>
          </a:p>
        </p:txBody>
      </p:sp>
      <p:sp>
        <p:nvSpPr>
          <p:cNvPr id="7" name="Shape 4"/>
          <p:cNvSpPr/>
          <p:nvPr/>
        </p:nvSpPr>
        <p:spPr>
          <a:xfrm>
            <a:off x="5187077" y="3817501"/>
            <a:ext cx="8592860" cy="15240"/>
          </a:xfrm>
          <a:prstGeom prst="roundRect">
            <a:avLst>
              <a:gd name="adj" fmla="val 223256"/>
            </a:avLst>
          </a:prstGeom>
          <a:solidFill>
            <a:srgbClr val="535455"/>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7520" y="4469249"/>
            <a:ext cx="173712"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10" name="Text 6"/>
          <p:cNvSpPr/>
          <p:nvPr/>
        </p:nvSpPr>
        <p:spPr>
          <a:xfrm>
            <a:off x="6433304" y="4087892"/>
            <a:ext cx="4005977"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Improved Team Performance</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By understanding the key factors influencing match outcomes, teams can optimize their lineups and tactics for better results.</a:t>
            </a:r>
            <a:endParaRPr lang="en-US" sz="1750" dirty="0"/>
          </a:p>
        </p:txBody>
      </p:sp>
      <p:sp>
        <p:nvSpPr>
          <p:cNvPr id="12" name="Shape 8"/>
          <p:cNvSpPr/>
          <p:nvPr/>
        </p:nvSpPr>
        <p:spPr>
          <a:xfrm>
            <a:off x="6263164" y="5544026"/>
            <a:ext cx="7516773" cy="15240"/>
          </a:xfrm>
          <a:prstGeom prst="roundRect">
            <a:avLst>
              <a:gd name="adj" fmla="val 223256"/>
            </a:avLst>
          </a:prstGeom>
          <a:solidFill>
            <a:srgbClr val="535455"/>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6448" y="6195774"/>
            <a:ext cx="175736" cy="453509"/>
          </a:xfrm>
          <a:prstGeom prst="rect">
            <a:avLst/>
          </a:prstGeom>
          <a:noFill/>
          <a:ln/>
        </p:spPr>
        <p:txBody>
          <a:bodyPr wrap="none" lIns="0" tIns="0" rIns="0" bIns="0" rtlCol="0" anchor="t"/>
          <a:lstStyle/>
          <a:p>
            <a:pPr marL="0" indent="0" algn="ctr">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5" name="Text 10"/>
          <p:cNvSpPr/>
          <p:nvPr/>
        </p:nvSpPr>
        <p:spPr>
          <a:xfrm>
            <a:off x="7509272" y="5814417"/>
            <a:ext cx="3760946"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Enhanced Fan Engagement</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Accurate match predictions can elevate the excitement and engagement of IPL fans throughout the season.</a:t>
            </a:r>
            <a:endParaRPr lang="en-US" sz="1750" dirty="0"/>
          </a:p>
        </p:txBody>
      </p:sp>
      <p:pic>
        <p:nvPicPr>
          <p:cNvPr id="17" name="Picture 16">
            <a:extLst>
              <a:ext uri="{FF2B5EF4-FFF2-40B4-BE49-F238E27FC236}">
                <a16:creationId xmlns:a16="http://schemas.microsoft.com/office/drawing/2014/main" id="{45FFB1AE-C1C5-5289-51C0-2C9A5C2AEA5C}"/>
              </a:ext>
            </a:extLst>
          </p:cNvPr>
          <p:cNvPicPr>
            <a:picLocks noChangeAspect="1"/>
          </p:cNvPicPr>
          <p:nvPr/>
        </p:nvPicPr>
        <p:blipFill>
          <a:blip r:embed="rId6"/>
          <a:srcRect l="50553" t="23713" r="17770" b="64308"/>
          <a:stretch/>
        </p:blipFill>
        <p:spPr>
          <a:xfrm>
            <a:off x="12779298" y="7738948"/>
            <a:ext cx="1851102" cy="3629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0447" y="896064"/>
            <a:ext cx="5146477" cy="643295"/>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Future Directions</a:t>
            </a:r>
            <a:endParaRPr lang="en-US" sz="4050" dirty="0"/>
          </a:p>
        </p:txBody>
      </p:sp>
      <p:sp>
        <p:nvSpPr>
          <p:cNvPr id="3" name="Shape 1"/>
          <p:cNvSpPr/>
          <p:nvPr/>
        </p:nvSpPr>
        <p:spPr>
          <a:xfrm>
            <a:off x="720447" y="1951077"/>
            <a:ext cx="1648658" cy="1186101"/>
          </a:xfrm>
          <a:prstGeom prst="roundRect">
            <a:avLst>
              <a:gd name="adj" fmla="val 2603"/>
            </a:avLst>
          </a:prstGeom>
          <a:solidFill>
            <a:srgbClr val="3A3B3C"/>
          </a:solidFill>
          <a:ln/>
        </p:spPr>
        <p:txBody>
          <a:bodyPr/>
          <a:lstStyle/>
          <a:p>
            <a:endParaRPr lang="en-IN"/>
          </a:p>
        </p:txBody>
      </p:sp>
      <p:sp>
        <p:nvSpPr>
          <p:cNvPr id="4" name="Text 2"/>
          <p:cNvSpPr/>
          <p:nvPr/>
        </p:nvSpPr>
        <p:spPr>
          <a:xfrm>
            <a:off x="926306" y="2338268"/>
            <a:ext cx="88821"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1</a:t>
            </a:r>
            <a:endParaRPr lang="en-US" sz="2000" dirty="0"/>
          </a:p>
        </p:txBody>
      </p:sp>
      <p:sp>
        <p:nvSpPr>
          <p:cNvPr id="5" name="Text 3"/>
          <p:cNvSpPr/>
          <p:nvPr/>
        </p:nvSpPr>
        <p:spPr>
          <a:xfrm>
            <a:off x="2574965" y="2156936"/>
            <a:ext cx="2721769"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Incorporate Live Data</a:t>
            </a:r>
            <a:endParaRPr lang="en-US" sz="2000" dirty="0"/>
          </a:p>
        </p:txBody>
      </p:sp>
      <p:sp>
        <p:nvSpPr>
          <p:cNvPr id="6" name="Text 4"/>
          <p:cNvSpPr/>
          <p:nvPr/>
        </p:nvSpPr>
        <p:spPr>
          <a:xfrm>
            <a:off x="2574965" y="2601992"/>
            <a:ext cx="8012549" cy="32932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Expand the model to process real-time match data and provide in-game predictions.</a:t>
            </a:r>
            <a:endParaRPr lang="en-US" sz="1600" dirty="0"/>
          </a:p>
        </p:txBody>
      </p:sp>
      <p:sp>
        <p:nvSpPr>
          <p:cNvPr id="7" name="Shape 5"/>
          <p:cNvSpPr/>
          <p:nvPr/>
        </p:nvSpPr>
        <p:spPr>
          <a:xfrm>
            <a:off x="2471976" y="3127653"/>
            <a:ext cx="11335107" cy="11430"/>
          </a:xfrm>
          <a:prstGeom prst="roundRect">
            <a:avLst>
              <a:gd name="adj" fmla="val 270158"/>
            </a:avLst>
          </a:prstGeom>
          <a:solidFill>
            <a:srgbClr val="535455"/>
          </a:solidFill>
          <a:ln/>
        </p:spPr>
        <p:txBody>
          <a:bodyPr/>
          <a:lstStyle/>
          <a:p>
            <a:endParaRPr lang="en-IN"/>
          </a:p>
        </p:txBody>
      </p:sp>
      <p:sp>
        <p:nvSpPr>
          <p:cNvPr id="8" name="Shape 6"/>
          <p:cNvSpPr/>
          <p:nvPr/>
        </p:nvSpPr>
        <p:spPr>
          <a:xfrm>
            <a:off x="720447" y="3240048"/>
            <a:ext cx="3297317" cy="1186101"/>
          </a:xfrm>
          <a:prstGeom prst="roundRect">
            <a:avLst>
              <a:gd name="adj" fmla="val 2603"/>
            </a:avLst>
          </a:prstGeom>
          <a:solidFill>
            <a:srgbClr val="3A3B3C"/>
          </a:solidFill>
          <a:ln/>
        </p:spPr>
        <p:txBody>
          <a:bodyPr/>
          <a:lstStyle/>
          <a:p>
            <a:endParaRPr lang="en-IN"/>
          </a:p>
        </p:txBody>
      </p:sp>
      <p:sp>
        <p:nvSpPr>
          <p:cNvPr id="9" name="Text 7"/>
          <p:cNvSpPr/>
          <p:nvPr/>
        </p:nvSpPr>
        <p:spPr>
          <a:xfrm>
            <a:off x="926306" y="3627239"/>
            <a:ext cx="157758"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2</a:t>
            </a:r>
            <a:endParaRPr lang="en-US" sz="2000" dirty="0"/>
          </a:p>
        </p:txBody>
      </p:sp>
      <p:sp>
        <p:nvSpPr>
          <p:cNvPr id="10" name="Text 8"/>
          <p:cNvSpPr/>
          <p:nvPr/>
        </p:nvSpPr>
        <p:spPr>
          <a:xfrm>
            <a:off x="4223623" y="3445907"/>
            <a:ext cx="3699034"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Enhance Feature Engineering</a:t>
            </a:r>
            <a:endParaRPr lang="en-US" sz="2000" dirty="0"/>
          </a:p>
        </p:txBody>
      </p:sp>
      <p:sp>
        <p:nvSpPr>
          <p:cNvPr id="11" name="Text 9"/>
          <p:cNvSpPr/>
          <p:nvPr/>
        </p:nvSpPr>
        <p:spPr>
          <a:xfrm>
            <a:off x="4223623" y="3890963"/>
            <a:ext cx="9160431" cy="32932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Explore additional data sources and develop more sophisticated feature engineering techniques.</a:t>
            </a:r>
            <a:endParaRPr lang="en-US" sz="1600" dirty="0"/>
          </a:p>
        </p:txBody>
      </p:sp>
      <p:sp>
        <p:nvSpPr>
          <p:cNvPr id="12" name="Shape 10"/>
          <p:cNvSpPr/>
          <p:nvPr/>
        </p:nvSpPr>
        <p:spPr>
          <a:xfrm>
            <a:off x="4120634" y="4416623"/>
            <a:ext cx="9686449" cy="11430"/>
          </a:xfrm>
          <a:prstGeom prst="roundRect">
            <a:avLst>
              <a:gd name="adj" fmla="val 270158"/>
            </a:avLst>
          </a:prstGeom>
          <a:solidFill>
            <a:srgbClr val="535455"/>
          </a:solidFill>
          <a:ln/>
        </p:spPr>
        <p:txBody>
          <a:bodyPr/>
          <a:lstStyle/>
          <a:p>
            <a:endParaRPr lang="en-IN"/>
          </a:p>
        </p:txBody>
      </p:sp>
      <p:sp>
        <p:nvSpPr>
          <p:cNvPr id="13" name="Shape 11"/>
          <p:cNvSpPr/>
          <p:nvPr/>
        </p:nvSpPr>
        <p:spPr>
          <a:xfrm>
            <a:off x="720447" y="4529018"/>
            <a:ext cx="4945975" cy="1186101"/>
          </a:xfrm>
          <a:prstGeom prst="roundRect">
            <a:avLst>
              <a:gd name="adj" fmla="val 2603"/>
            </a:avLst>
          </a:prstGeom>
          <a:solidFill>
            <a:srgbClr val="3A3B3C"/>
          </a:solidFill>
          <a:ln/>
        </p:spPr>
        <p:txBody>
          <a:bodyPr/>
          <a:lstStyle/>
          <a:p>
            <a:endParaRPr lang="en-IN"/>
          </a:p>
        </p:txBody>
      </p:sp>
      <p:sp>
        <p:nvSpPr>
          <p:cNvPr id="14" name="Text 12"/>
          <p:cNvSpPr/>
          <p:nvPr/>
        </p:nvSpPr>
        <p:spPr>
          <a:xfrm>
            <a:off x="926306" y="4916210"/>
            <a:ext cx="159544"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3</a:t>
            </a:r>
            <a:endParaRPr lang="en-US" sz="2000" dirty="0"/>
          </a:p>
        </p:txBody>
      </p:sp>
      <p:sp>
        <p:nvSpPr>
          <p:cNvPr id="15" name="Text 13"/>
          <p:cNvSpPr/>
          <p:nvPr/>
        </p:nvSpPr>
        <p:spPr>
          <a:xfrm>
            <a:off x="5872282" y="4734878"/>
            <a:ext cx="4264581"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Optimize Model Hyperparameters</a:t>
            </a:r>
            <a:endParaRPr lang="en-US" sz="2000" dirty="0"/>
          </a:p>
        </p:txBody>
      </p:sp>
      <p:sp>
        <p:nvSpPr>
          <p:cNvPr id="16" name="Text 14"/>
          <p:cNvSpPr/>
          <p:nvPr/>
        </p:nvSpPr>
        <p:spPr>
          <a:xfrm>
            <a:off x="5872282" y="5179933"/>
            <a:ext cx="7569875" cy="329327"/>
          </a:xfrm>
          <a:prstGeom prst="rect">
            <a:avLst/>
          </a:prstGeom>
          <a:noFill/>
          <a:ln/>
        </p:spPr>
        <p:txBody>
          <a:bodyPr wrap="non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Fine-tune the machine learning models for even greater accuracy and reliability.</a:t>
            </a:r>
            <a:endParaRPr lang="en-US" sz="1600" dirty="0"/>
          </a:p>
        </p:txBody>
      </p:sp>
      <p:sp>
        <p:nvSpPr>
          <p:cNvPr id="17" name="Shape 15"/>
          <p:cNvSpPr/>
          <p:nvPr/>
        </p:nvSpPr>
        <p:spPr>
          <a:xfrm>
            <a:off x="5769293" y="5705594"/>
            <a:ext cx="8037790" cy="11430"/>
          </a:xfrm>
          <a:prstGeom prst="roundRect">
            <a:avLst>
              <a:gd name="adj" fmla="val 270158"/>
            </a:avLst>
          </a:prstGeom>
          <a:solidFill>
            <a:srgbClr val="535455"/>
          </a:solidFill>
          <a:ln/>
        </p:spPr>
        <p:txBody>
          <a:bodyPr/>
          <a:lstStyle/>
          <a:p>
            <a:endParaRPr lang="en-IN"/>
          </a:p>
        </p:txBody>
      </p:sp>
      <p:sp>
        <p:nvSpPr>
          <p:cNvPr id="18" name="Shape 16"/>
          <p:cNvSpPr/>
          <p:nvPr/>
        </p:nvSpPr>
        <p:spPr>
          <a:xfrm>
            <a:off x="720447" y="5817989"/>
            <a:ext cx="6594753" cy="1515428"/>
          </a:xfrm>
          <a:prstGeom prst="roundRect">
            <a:avLst>
              <a:gd name="adj" fmla="val 2038"/>
            </a:avLst>
          </a:prstGeom>
          <a:solidFill>
            <a:srgbClr val="3A3B3C"/>
          </a:solidFill>
          <a:ln/>
        </p:spPr>
        <p:txBody>
          <a:bodyPr/>
          <a:lstStyle/>
          <a:p>
            <a:endParaRPr lang="en-IN"/>
          </a:p>
        </p:txBody>
      </p:sp>
      <p:sp>
        <p:nvSpPr>
          <p:cNvPr id="19" name="Text 17"/>
          <p:cNvSpPr/>
          <p:nvPr/>
        </p:nvSpPr>
        <p:spPr>
          <a:xfrm>
            <a:off x="926306" y="6369844"/>
            <a:ext cx="150495" cy="411599"/>
          </a:xfrm>
          <a:prstGeom prst="rect">
            <a:avLst/>
          </a:prstGeom>
          <a:noFill/>
          <a:ln/>
        </p:spPr>
        <p:txBody>
          <a:bodyPr wrap="none" lIns="0" tIns="0" rIns="0" bIns="0" rtlCol="0" anchor="t"/>
          <a:lstStyle/>
          <a:p>
            <a:pPr marL="0" indent="0" algn="ctr">
              <a:lnSpc>
                <a:spcPts val="3200"/>
              </a:lnSpc>
              <a:buNone/>
            </a:pPr>
            <a:r>
              <a:rPr lang="en-US" sz="2000" dirty="0">
                <a:solidFill>
                  <a:srgbClr val="CFCBBF"/>
                </a:solidFill>
                <a:latin typeface="Prata" pitchFamily="34" charset="0"/>
                <a:ea typeface="Prata" pitchFamily="34" charset="-122"/>
                <a:cs typeface="Prata" pitchFamily="34" charset="-120"/>
              </a:rPr>
              <a:t>4</a:t>
            </a:r>
            <a:endParaRPr lang="en-US" sz="2000" dirty="0"/>
          </a:p>
        </p:txBody>
      </p:sp>
      <p:sp>
        <p:nvSpPr>
          <p:cNvPr id="20" name="Text 18"/>
          <p:cNvSpPr/>
          <p:nvPr/>
        </p:nvSpPr>
        <p:spPr>
          <a:xfrm>
            <a:off x="7521059" y="6023848"/>
            <a:ext cx="3592235" cy="321588"/>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Leverage Ensemble Methods</a:t>
            </a:r>
            <a:endParaRPr lang="en-US" sz="2000" dirty="0"/>
          </a:p>
        </p:txBody>
      </p:sp>
      <p:sp>
        <p:nvSpPr>
          <p:cNvPr id="21" name="Text 19"/>
          <p:cNvSpPr/>
          <p:nvPr/>
        </p:nvSpPr>
        <p:spPr>
          <a:xfrm>
            <a:off x="7521059" y="6468904"/>
            <a:ext cx="6183035" cy="658654"/>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Combine multiple models to create a more robust and versatile predictive system.</a:t>
            </a:r>
            <a:endParaRPr lang="en-US" sz="1600" dirty="0"/>
          </a:p>
        </p:txBody>
      </p:sp>
      <p:pic>
        <p:nvPicPr>
          <p:cNvPr id="22" name="Picture 21">
            <a:extLst>
              <a:ext uri="{FF2B5EF4-FFF2-40B4-BE49-F238E27FC236}">
                <a16:creationId xmlns:a16="http://schemas.microsoft.com/office/drawing/2014/main" id="{ED65A42B-F1EE-502D-473A-DE8946154961}"/>
              </a:ext>
            </a:extLst>
          </p:cNvPr>
          <p:cNvPicPr>
            <a:picLocks noChangeAspect="1"/>
          </p:cNvPicPr>
          <p:nvPr/>
        </p:nvPicPr>
        <p:blipFill>
          <a:blip r:embed="rId3"/>
          <a:srcRect l="50553" t="23713" r="17770" b="64308"/>
          <a:stretch/>
        </p:blipFill>
        <p:spPr>
          <a:xfrm>
            <a:off x="12779298" y="7738948"/>
            <a:ext cx="1851102" cy="3629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AD4F7D-36E5-0BBB-3ED8-FA17B680E69B}"/>
              </a:ext>
            </a:extLst>
          </p:cNvPr>
          <p:cNvPicPr>
            <a:picLocks noChangeAspect="1"/>
          </p:cNvPicPr>
          <p:nvPr/>
        </p:nvPicPr>
        <p:blipFill>
          <a:blip r:embed="rId2"/>
          <a:srcRect l="23474" t="23111" r="8667" b="9926"/>
          <a:stretch/>
        </p:blipFill>
        <p:spPr>
          <a:xfrm>
            <a:off x="0" y="0"/>
            <a:ext cx="14630400" cy="8229600"/>
          </a:xfrm>
          <a:prstGeom prst="rect">
            <a:avLst/>
          </a:prstGeom>
        </p:spPr>
      </p:pic>
      <p:pic>
        <p:nvPicPr>
          <p:cNvPr id="2" name="Picture 1">
            <a:extLst>
              <a:ext uri="{FF2B5EF4-FFF2-40B4-BE49-F238E27FC236}">
                <a16:creationId xmlns:a16="http://schemas.microsoft.com/office/drawing/2014/main" id="{FF0234D6-674F-5756-6510-46484AAC1CCA}"/>
              </a:ext>
            </a:extLst>
          </p:cNvPr>
          <p:cNvPicPr>
            <a:picLocks noChangeAspect="1"/>
          </p:cNvPicPr>
          <p:nvPr/>
        </p:nvPicPr>
        <p:blipFill>
          <a:blip r:embed="rId2"/>
          <a:srcRect l="24835" t="22443" r="63887" b="74955"/>
          <a:stretch/>
        </p:blipFill>
        <p:spPr>
          <a:xfrm>
            <a:off x="3148313" y="3287211"/>
            <a:ext cx="2431455" cy="260352"/>
          </a:xfrm>
          <a:prstGeom prst="rect">
            <a:avLst/>
          </a:prstGeom>
        </p:spPr>
      </p:pic>
      <p:pic>
        <p:nvPicPr>
          <p:cNvPr id="4" name="Picture 3">
            <a:extLst>
              <a:ext uri="{FF2B5EF4-FFF2-40B4-BE49-F238E27FC236}">
                <a16:creationId xmlns:a16="http://schemas.microsoft.com/office/drawing/2014/main" id="{29447DB3-2F1A-2C3F-766E-22C5BDE56EA2}"/>
              </a:ext>
            </a:extLst>
          </p:cNvPr>
          <p:cNvPicPr>
            <a:picLocks noChangeAspect="1"/>
          </p:cNvPicPr>
          <p:nvPr/>
        </p:nvPicPr>
        <p:blipFill>
          <a:blip r:embed="rId2"/>
          <a:srcRect l="24835" t="22443" r="63887" b="74955"/>
          <a:stretch/>
        </p:blipFill>
        <p:spPr>
          <a:xfrm>
            <a:off x="3148312" y="3724272"/>
            <a:ext cx="2431455" cy="390528"/>
          </a:xfrm>
          <a:prstGeom prst="rect">
            <a:avLst/>
          </a:prstGeom>
        </p:spPr>
      </p:pic>
      <p:sp>
        <p:nvSpPr>
          <p:cNvPr id="5" name="Text 0">
            <a:extLst>
              <a:ext uri="{FF2B5EF4-FFF2-40B4-BE49-F238E27FC236}">
                <a16:creationId xmlns:a16="http://schemas.microsoft.com/office/drawing/2014/main" id="{290C5801-57EB-48A2-1586-5FDD5989F9C3}"/>
              </a:ext>
            </a:extLst>
          </p:cNvPr>
          <p:cNvSpPr/>
          <p:nvPr/>
        </p:nvSpPr>
        <p:spPr>
          <a:xfrm>
            <a:off x="3148312" y="3040475"/>
            <a:ext cx="3428460" cy="464920"/>
          </a:xfrm>
          <a:prstGeom prst="rect">
            <a:avLst/>
          </a:prstGeom>
          <a:noFill/>
          <a:ln/>
        </p:spPr>
        <p:txBody>
          <a:bodyPr wrap="none" lIns="0" tIns="0" rIns="0" bIns="0" rtlCol="0" anchor="t"/>
          <a:lstStyle/>
          <a:p>
            <a:pPr marL="0" indent="0">
              <a:lnSpc>
                <a:spcPts val="5150"/>
              </a:lnSpc>
              <a:buNone/>
            </a:pPr>
            <a:r>
              <a:rPr lang="en-US" sz="2400" dirty="0">
                <a:solidFill>
                  <a:srgbClr val="F2E782"/>
                </a:solidFill>
                <a:latin typeface="Prata" pitchFamily="34" charset="0"/>
                <a:ea typeface="Prata" pitchFamily="34" charset="-122"/>
              </a:rPr>
              <a:t>E23CSEU0773</a:t>
            </a:r>
            <a:endParaRPr lang="en-US" sz="2400" dirty="0"/>
          </a:p>
        </p:txBody>
      </p:sp>
      <p:sp>
        <p:nvSpPr>
          <p:cNvPr id="6" name="Text 0">
            <a:extLst>
              <a:ext uri="{FF2B5EF4-FFF2-40B4-BE49-F238E27FC236}">
                <a16:creationId xmlns:a16="http://schemas.microsoft.com/office/drawing/2014/main" id="{0E323A53-DAD9-0DB8-0B6B-62E3F260E900}"/>
              </a:ext>
            </a:extLst>
          </p:cNvPr>
          <p:cNvSpPr/>
          <p:nvPr/>
        </p:nvSpPr>
        <p:spPr>
          <a:xfrm>
            <a:off x="3148313" y="3576115"/>
            <a:ext cx="2801498" cy="1221206"/>
          </a:xfrm>
          <a:prstGeom prst="rect">
            <a:avLst/>
          </a:prstGeom>
          <a:noFill/>
          <a:ln/>
        </p:spPr>
        <p:txBody>
          <a:bodyPr wrap="none" lIns="0" tIns="0" rIns="0" bIns="0" rtlCol="0" anchor="t"/>
          <a:lstStyle/>
          <a:p>
            <a:pPr marL="0" indent="0">
              <a:lnSpc>
                <a:spcPts val="5150"/>
              </a:lnSpc>
              <a:buNone/>
            </a:pPr>
            <a:r>
              <a:rPr lang="en-US" sz="2400" dirty="0">
                <a:solidFill>
                  <a:srgbClr val="F2E782"/>
                </a:solidFill>
                <a:latin typeface="Prata" pitchFamily="34" charset="0"/>
                <a:ea typeface="Prata" pitchFamily="34" charset="-122"/>
                <a:cs typeface="Prata" pitchFamily="34" charset="-120"/>
              </a:rPr>
              <a:t>E23CSEU0757</a:t>
            </a:r>
            <a:endParaRPr lang="en-US" sz="2400" dirty="0"/>
          </a:p>
        </p:txBody>
      </p:sp>
      <p:pic>
        <p:nvPicPr>
          <p:cNvPr id="7" name="Picture 6" descr="A screenshot of a computer&#10;&#10;Description automatically generated">
            <a:extLst>
              <a:ext uri="{FF2B5EF4-FFF2-40B4-BE49-F238E27FC236}">
                <a16:creationId xmlns:a16="http://schemas.microsoft.com/office/drawing/2014/main" id="{C0F870E4-34C2-A319-B84C-ACA434519141}"/>
              </a:ext>
              <a:ext uri="{C183D7F6-B498-43B3-948B-1728B52AA6E4}">
                <adec:decorative xmlns:adec="http://schemas.microsoft.com/office/drawing/2017/decorative" val="0"/>
              </a:ext>
            </a:extLst>
          </p:cNvPr>
          <p:cNvPicPr>
            <a:picLocks noChangeAspect="1"/>
          </p:cNvPicPr>
          <p:nvPr/>
        </p:nvPicPr>
        <p:blipFill>
          <a:blip r:embed="rId2"/>
          <a:srcRect l="24087" t="29019" r="59968" b="66933"/>
          <a:stretch/>
        </p:blipFill>
        <p:spPr>
          <a:xfrm>
            <a:off x="347240" y="2767426"/>
            <a:ext cx="2291788" cy="1434183"/>
          </a:xfrm>
          <a:prstGeom prst="rect">
            <a:avLst/>
          </a:prstGeom>
        </p:spPr>
      </p:pic>
      <p:sp>
        <p:nvSpPr>
          <p:cNvPr id="8" name="Text 3">
            <a:extLst>
              <a:ext uri="{FF2B5EF4-FFF2-40B4-BE49-F238E27FC236}">
                <a16:creationId xmlns:a16="http://schemas.microsoft.com/office/drawing/2014/main" id="{1510378A-5DBE-76DC-EFB6-4A550F89881B}"/>
              </a:ext>
            </a:extLst>
          </p:cNvPr>
          <p:cNvSpPr/>
          <p:nvPr/>
        </p:nvSpPr>
        <p:spPr>
          <a:xfrm>
            <a:off x="213271" y="2776502"/>
            <a:ext cx="2721769" cy="321588"/>
          </a:xfrm>
          <a:prstGeom prst="rect">
            <a:avLst/>
          </a:prstGeom>
          <a:noFill/>
          <a:ln/>
        </p:spPr>
        <p:txBody>
          <a:bodyPr wrap="none" lIns="0" tIns="0" rIns="0" bIns="0" rtlCol="0" anchor="t"/>
          <a:lstStyle/>
          <a:p>
            <a:pPr marL="0" indent="0" algn="l">
              <a:lnSpc>
                <a:spcPts val="2500"/>
              </a:lnSpc>
              <a:buNone/>
            </a:pPr>
            <a:r>
              <a:rPr lang="en-US" sz="2000" dirty="0">
                <a:solidFill>
                  <a:schemeClr val="bg2">
                    <a:lumMod val="75000"/>
                  </a:schemeClr>
                </a:solidFill>
                <a:latin typeface="Prata" pitchFamily="34" charset="0"/>
                <a:ea typeface="Prata" pitchFamily="34" charset="-122"/>
                <a:cs typeface="Prata" pitchFamily="34" charset="-120"/>
              </a:rPr>
              <a:t>Raghav Ahuja</a:t>
            </a:r>
            <a:endParaRPr lang="en-US" sz="2000" dirty="0">
              <a:solidFill>
                <a:schemeClr val="bg2">
                  <a:lumMod val="75000"/>
                </a:schemeClr>
              </a:solidFill>
            </a:endParaRPr>
          </a:p>
        </p:txBody>
      </p:sp>
      <p:sp>
        <p:nvSpPr>
          <p:cNvPr id="9" name="Text 3">
            <a:extLst>
              <a:ext uri="{FF2B5EF4-FFF2-40B4-BE49-F238E27FC236}">
                <a16:creationId xmlns:a16="http://schemas.microsoft.com/office/drawing/2014/main" id="{7E8EA1C1-B0C1-6B47-928F-EFEFA5649A82}"/>
              </a:ext>
            </a:extLst>
          </p:cNvPr>
          <p:cNvSpPr/>
          <p:nvPr/>
        </p:nvSpPr>
        <p:spPr>
          <a:xfrm>
            <a:off x="213271" y="3287211"/>
            <a:ext cx="2721769" cy="321588"/>
          </a:xfrm>
          <a:prstGeom prst="rect">
            <a:avLst/>
          </a:prstGeom>
          <a:noFill/>
          <a:ln/>
        </p:spPr>
        <p:txBody>
          <a:bodyPr wrap="none" lIns="0" tIns="0" rIns="0" bIns="0" rtlCol="0" anchor="t"/>
          <a:lstStyle/>
          <a:p>
            <a:pPr marL="0" indent="0" algn="l">
              <a:lnSpc>
                <a:spcPts val="2500"/>
              </a:lnSpc>
              <a:buNone/>
            </a:pPr>
            <a:r>
              <a:rPr lang="en-US" sz="2000" dirty="0">
                <a:solidFill>
                  <a:schemeClr val="bg2">
                    <a:lumMod val="75000"/>
                  </a:schemeClr>
                </a:solidFill>
              </a:rPr>
              <a:t>Ronik Rana</a:t>
            </a:r>
          </a:p>
        </p:txBody>
      </p:sp>
      <p:sp>
        <p:nvSpPr>
          <p:cNvPr id="10" name="Text 3">
            <a:extLst>
              <a:ext uri="{FF2B5EF4-FFF2-40B4-BE49-F238E27FC236}">
                <a16:creationId xmlns:a16="http://schemas.microsoft.com/office/drawing/2014/main" id="{FE198BAD-A6C7-E90F-E035-A1E00102681D}"/>
              </a:ext>
            </a:extLst>
          </p:cNvPr>
          <p:cNvSpPr/>
          <p:nvPr/>
        </p:nvSpPr>
        <p:spPr>
          <a:xfrm>
            <a:off x="213271" y="3793212"/>
            <a:ext cx="2721769" cy="321588"/>
          </a:xfrm>
          <a:prstGeom prst="rect">
            <a:avLst/>
          </a:prstGeom>
          <a:noFill/>
          <a:ln/>
        </p:spPr>
        <p:txBody>
          <a:bodyPr wrap="none" lIns="0" tIns="0" rIns="0" bIns="0" rtlCol="0" anchor="t"/>
          <a:lstStyle/>
          <a:p>
            <a:pPr marL="0" indent="0" algn="l">
              <a:lnSpc>
                <a:spcPts val="2500"/>
              </a:lnSpc>
              <a:buNone/>
            </a:pPr>
            <a:r>
              <a:rPr lang="en-US" sz="2000" dirty="0">
                <a:solidFill>
                  <a:schemeClr val="bg2">
                    <a:lumMod val="75000"/>
                  </a:schemeClr>
                </a:solidFill>
                <a:latin typeface="Prata" pitchFamily="34" charset="0"/>
                <a:ea typeface="Prata" pitchFamily="34" charset="-122"/>
                <a:cs typeface="Prata" pitchFamily="34" charset="-120"/>
              </a:rPr>
              <a:t>Uday Raghuvanshi</a:t>
            </a:r>
            <a:endParaRPr lang="en-US" sz="2000" dirty="0">
              <a:solidFill>
                <a:schemeClr val="bg2">
                  <a:lumMod val="75000"/>
                </a:schemeClr>
              </a:solidFill>
            </a:endParaRPr>
          </a:p>
        </p:txBody>
      </p:sp>
      <p:pic>
        <p:nvPicPr>
          <p:cNvPr id="11" name="Picture 10" descr="A screenshot of a computer&#10;&#10;Description automatically generated">
            <a:extLst>
              <a:ext uri="{FF2B5EF4-FFF2-40B4-BE49-F238E27FC236}">
                <a16:creationId xmlns:a16="http://schemas.microsoft.com/office/drawing/2014/main" id="{50A447D5-3AA9-32C0-180E-66130040A738}"/>
              </a:ext>
              <a:ext uri="{C183D7F6-B498-43B3-948B-1728B52AA6E4}">
                <adec:decorative xmlns:adec="http://schemas.microsoft.com/office/drawing/2017/decorative" val="0"/>
              </a:ext>
            </a:extLst>
          </p:cNvPr>
          <p:cNvPicPr>
            <a:picLocks noChangeAspect="1"/>
          </p:cNvPicPr>
          <p:nvPr/>
        </p:nvPicPr>
        <p:blipFill>
          <a:blip r:embed="rId2"/>
          <a:srcRect l="24087" t="29019" r="59968" b="66933"/>
          <a:stretch/>
        </p:blipFill>
        <p:spPr>
          <a:xfrm>
            <a:off x="3063906" y="1695381"/>
            <a:ext cx="2291788" cy="1434183"/>
          </a:xfrm>
          <a:prstGeom prst="rect">
            <a:avLst/>
          </a:prstGeom>
        </p:spPr>
      </p:pic>
      <p:sp>
        <p:nvSpPr>
          <p:cNvPr id="12" name="Text 0">
            <a:extLst>
              <a:ext uri="{FF2B5EF4-FFF2-40B4-BE49-F238E27FC236}">
                <a16:creationId xmlns:a16="http://schemas.microsoft.com/office/drawing/2014/main" id="{42C62195-3EEA-C16A-7A9C-8886F802CBDF}"/>
              </a:ext>
            </a:extLst>
          </p:cNvPr>
          <p:cNvSpPr/>
          <p:nvPr/>
        </p:nvSpPr>
        <p:spPr>
          <a:xfrm>
            <a:off x="3148313" y="2533387"/>
            <a:ext cx="3428460" cy="464920"/>
          </a:xfrm>
          <a:prstGeom prst="rect">
            <a:avLst/>
          </a:prstGeom>
          <a:noFill/>
          <a:ln/>
        </p:spPr>
        <p:txBody>
          <a:bodyPr wrap="none" lIns="0" tIns="0" rIns="0" bIns="0" rtlCol="0" anchor="t"/>
          <a:lstStyle/>
          <a:p>
            <a:pPr marL="0" indent="0">
              <a:lnSpc>
                <a:spcPts val="5150"/>
              </a:lnSpc>
              <a:buNone/>
            </a:pPr>
            <a:r>
              <a:rPr lang="en-US" sz="2400" dirty="0">
                <a:solidFill>
                  <a:srgbClr val="F2E782"/>
                </a:solidFill>
                <a:latin typeface="Prata" pitchFamily="34" charset="0"/>
                <a:ea typeface="Prata" pitchFamily="34" charset="-122"/>
              </a:rPr>
              <a:t>E23CSEU0770</a:t>
            </a:r>
            <a:endParaRPr lang="en-US" sz="2400" dirty="0"/>
          </a:p>
        </p:txBody>
      </p:sp>
    </p:spTree>
    <p:extLst>
      <p:ext uri="{BB962C8B-B14F-4D97-AF65-F5344CB8AC3E}">
        <p14:creationId xmlns:p14="http://schemas.microsoft.com/office/powerpoint/2010/main" val="3284236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87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Introduction</a:t>
            </a:r>
            <a:endParaRPr lang="en-US" sz="4450" dirty="0"/>
          </a:p>
        </p:txBody>
      </p:sp>
      <p:sp>
        <p:nvSpPr>
          <p:cNvPr id="4" name="Shape 1"/>
          <p:cNvSpPr/>
          <p:nvPr/>
        </p:nvSpPr>
        <p:spPr>
          <a:xfrm>
            <a:off x="6280190" y="3462814"/>
            <a:ext cx="510302" cy="510302"/>
          </a:xfrm>
          <a:prstGeom prst="roundRect">
            <a:avLst>
              <a:gd name="adj" fmla="val 6667"/>
            </a:avLst>
          </a:prstGeom>
          <a:solidFill>
            <a:srgbClr val="3A3B3C"/>
          </a:solidFill>
          <a:ln/>
        </p:spPr>
        <p:txBody>
          <a:bodyPr/>
          <a:lstStyle/>
          <a:p>
            <a:endParaRPr lang="en-IN"/>
          </a:p>
        </p:txBody>
      </p:sp>
      <p:sp>
        <p:nvSpPr>
          <p:cNvPr id="5" name="Text 2"/>
          <p:cNvSpPr/>
          <p:nvPr/>
        </p:nvSpPr>
        <p:spPr>
          <a:xfrm>
            <a:off x="6476643" y="3547824"/>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7017306" y="346281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Popular Area of Sports Analytics</a:t>
            </a:r>
            <a:endParaRPr lang="en-US" sz="2200" dirty="0"/>
          </a:p>
        </p:txBody>
      </p:sp>
      <p:sp>
        <p:nvSpPr>
          <p:cNvPr id="7" name="Shape 4"/>
          <p:cNvSpPr/>
          <p:nvPr/>
        </p:nvSpPr>
        <p:spPr>
          <a:xfrm>
            <a:off x="10171867" y="3462814"/>
            <a:ext cx="510302" cy="510302"/>
          </a:xfrm>
          <a:prstGeom prst="roundRect">
            <a:avLst>
              <a:gd name="adj" fmla="val 6667"/>
            </a:avLst>
          </a:prstGeom>
          <a:solidFill>
            <a:srgbClr val="3A3B3C"/>
          </a:solidFill>
          <a:ln/>
        </p:spPr>
        <p:txBody>
          <a:bodyPr/>
          <a:lstStyle/>
          <a:p>
            <a:endParaRPr lang="en-IN"/>
          </a:p>
        </p:txBody>
      </p:sp>
      <p:sp>
        <p:nvSpPr>
          <p:cNvPr id="8" name="Text 5"/>
          <p:cNvSpPr/>
          <p:nvPr/>
        </p:nvSpPr>
        <p:spPr>
          <a:xfrm>
            <a:off x="10322719" y="3547824"/>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9" name="Text 6"/>
          <p:cNvSpPr/>
          <p:nvPr/>
        </p:nvSpPr>
        <p:spPr>
          <a:xfrm>
            <a:off x="10908983" y="3462814"/>
            <a:ext cx="2927747" cy="106299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Insights Into Team Strategies and Player Performance</a:t>
            </a:r>
            <a:endParaRPr lang="en-US" sz="2200" dirty="0"/>
          </a:p>
        </p:txBody>
      </p:sp>
      <p:sp>
        <p:nvSpPr>
          <p:cNvPr id="10" name="Shape 7"/>
          <p:cNvSpPr/>
          <p:nvPr/>
        </p:nvSpPr>
        <p:spPr>
          <a:xfrm>
            <a:off x="6280190" y="5007769"/>
            <a:ext cx="510302" cy="510302"/>
          </a:xfrm>
          <a:prstGeom prst="roundRect">
            <a:avLst>
              <a:gd name="adj" fmla="val 6667"/>
            </a:avLst>
          </a:prstGeom>
          <a:solidFill>
            <a:srgbClr val="3A3B3C"/>
          </a:solidFill>
          <a:ln/>
        </p:spPr>
        <p:txBody>
          <a:bodyPr/>
          <a:lstStyle/>
          <a:p>
            <a:endParaRPr lang="en-IN"/>
          </a:p>
        </p:txBody>
      </p:sp>
      <p:sp>
        <p:nvSpPr>
          <p:cNvPr id="11" name="Text 8"/>
          <p:cNvSpPr/>
          <p:nvPr/>
        </p:nvSpPr>
        <p:spPr>
          <a:xfrm>
            <a:off x="6429851" y="5092779"/>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2" name="Text 9"/>
          <p:cNvSpPr/>
          <p:nvPr/>
        </p:nvSpPr>
        <p:spPr>
          <a:xfrm>
            <a:off x="7017306" y="5007769"/>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Utilizes Kaggle's IPL Dataset</a:t>
            </a:r>
            <a:endParaRPr lang="en-US" sz="2200" dirty="0"/>
          </a:p>
        </p:txBody>
      </p:sp>
      <p:sp>
        <p:nvSpPr>
          <p:cNvPr id="13" name="Shape 10"/>
          <p:cNvSpPr/>
          <p:nvPr/>
        </p:nvSpPr>
        <p:spPr>
          <a:xfrm>
            <a:off x="10171867" y="5007769"/>
            <a:ext cx="510302" cy="510302"/>
          </a:xfrm>
          <a:prstGeom prst="roundRect">
            <a:avLst>
              <a:gd name="adj" fmla="val 6667"/>
            </a:avLst>
          </a:prstGeom>
          <a:solidFill>
            <a:srgbClr val="3A3B3C"/>
          </a:solidFill>
          <a:ln/>
        </p:spPr>
        <p:txBody>
          <a:bodyPr/>
          <a:lstStyle/>
          <a:p>
            <a:endParaRPr lang="en-IN"/>
          </a:p>
        </p:txBody>
      </p:sp>
      <p:sp>
        <p:nvSpPr>
          <p:cNvPr id="14" name="Text 11"/>
          <p:cNvSpPr/>
          <p:nvPr/>
        </p:nvSpPr>
        <p:spPr>
          <a:xfrm>
            <a:off x="10327481" y="5092779"/>
            <a:ext cx="199072"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5" name="Text 12"/>
          <p:cNvSpPr/>
          <p:nvPr/>
        </p:nvSpPr>
        <p:spPr>
          <a:xfrm>
            <a:off x="10908983" y="5007769"/>
            <a:ext cx="2927747" cy="106299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Focus on Machine Learning for Match Prediction</a:t>
            </a:r>
            <a:endParaRPr lang="en-US" sz="2200" dirty="0"/>
          </a:p>
        </p:txBody>
      </p:sp>
      <p:pic>
        <p:nvPicPr>
          <p:cNvPr id="16" name="Picture 15">
            <a:extLst>
              <a:ext uri="{FF2B5EF4-FFF2-40B4-BE49-F238E27FC236}">
                <a16:creationId xmlns:a16="http://schemas.microsoft.com/office/drawing/2014/main" id="{A5F56186-C821-9E4F-DA57-835029997C56}"/>
              </a:ext>
            </a:extLst>
          </p:cNvPr>
          <p:cNvPicPr>
            <a:picLocks noChangeAspect="1"/>
          </p:cNvPicPr>
          <p:nvPr/>
        </p:nvPicPr>
        <p:blipFill>
          <a:blip r:embed="rId4"/>
          <a:srcRect l="50553" t="23713" r="17770" b="64308"/>
          <a:stretch/>
        </p:blipFill>
        <p:spPr>
          <a:xfrm>
            <a:off x="12779298" y="7738948"/>
            <a:ext cx="1851102" cy="3629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397209-05FD-DD7F-5600-EC689B8B72E6}"/>
              </a:ext>
            </a:extLst>
          </p:cNvPr>
          <p:cNvPicPr>
            <a:picLocks noChangeAspect="1"/>
          </p:cNvPicPr>
          <p:nvPr/>
        </p:nvPicPr>
        <p:blipFill>
          <a:blip r:embed="rId3"/>
          <a:srcRect l="50553" t="23713" r="17770" b="64308"/>
          <a:stretch/>
        </p:blipFill>
        <p:spPr>
          <a:xfrm>
            <a:off x="12779298" y="7738948"/>
            <a:ext cx="1851102" cy="362904"/>
          </a:xfrm>
          <a:prstGeom prst="rect">
            <a:avLst/>
          </a:prstGeom>
        </p:spPr>
      </p:pic>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Predicting IPL Player Performance with Machine Learning</a:t>
            </a:r>
            <a:endParaRPr lang="en-US" sz="4450" dirty="0"/>
          </a:p>
        </p:txBody>
      </p:sp>
      <p:sp>
        <p:nvSpPr>
          <p:cNvPr id="4" name="Text 1"/>
          <p:cNvSpPr/>
          <p:nvPr/>
        </p:nvSpPr>
        <p:spPr>
          <a:xfrm>
            <a:off x="793790" y="42962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 - Applied logistic regression and random forest models to forecast IPL player performance. - Experimented with gradient boosting and neural networks to explore more advanced techniques. - Tested model stability by evaluating performance across multiple IPL seasons.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4466" y="730329"/>
            <a:ext cx="7707868" cy="1282303"/>
          </a:xfrm>
          <a:prstGeom prst="rect">
            <a:avLst/>
          </a:prstGeom>
          <a:noFill/>
          <a:ln/>
        </p:spPr>
        <p:txBody>
          <a:bodyPr wrap="square" lIns="0" tIns="0" rIns="0" bIns="0" rtlCol="0" anchor="t"/>
          <a:lstStyle/>
          <a:p>
            <a:pPr marL="0" indent="0">
              <a:lnSpc>
                <a:spcPts val="5000"/>
              </a:lnSpc>
              <a:buNone/>
            </a:pPr>
            <a:r>
              <a:rPr lang="en-US" sz="4000" dirty="0">
                <a:solidFill>
                  <a:srgbClr val="F2E782"/>
                </a:solidFill>
                <a:latin typeface="Prata" pitchFamily="34" charset="0"/>
                <a:ea typeface="Prata" pitchFamily="34" charset="-122"/>
                <a:cs typeface="Prata" pitchFamily="34" charset="-120"/>
              </a:rPr>
              <a:t>Exploratory Data Analysis (EDA)</a:t>
            </a:r>
            <a:endParaRPr lang="en-US" sz="4000" dirty="0"/>
          </a:p>
        </p:txBody>
      </p:sp>
      <p:sp>
        <p:nvSpPr>
          <p:cNvPr id="4" name="Shape 1"/>
          <p:cNvSpPr/>
          <p:nvPr/>
        </p:nvSpPr>
        <p:spPr>
          <a:xfrm>
            <a:off x="6204466" y="2320290"/>
            <a:ext cx="3751421" cy="3135511"/>
          </a:xfrm>
          <a:prstGeom prst="roundRect">
            <a:avLst>
              <a:gd name="adj" fmla="val 982"/>
            </a:avLst>
          </a:prstGeom>
          <a:solidFill>
            <a:srgbClr val="3A3B3C"/>
          </a:solidFill>
          <a:ln/>
        </p:spPr>
        <p:txBody>
          <a:bodyPr/>
          <a:lstStyle/>
          <a:p>
            <a:endParaRPr lang="en-IN"/>
          </a:p>
        </p:txBody>
      </p:sp>
      <p:sp>
        <p:nvSpPr>
          <p:cNvPr id="5" name="Text 2"/>
          <p:cNvSpPr/>
          <p:nvPr/>
        </p:nvSpPr>
        <p:spPr>
          <a:xfrm>
            <a:off x="6409611" y="2525435"/>
            <a:ext cx="3341132" cy="961549"/>
          </a:xfrm>
          <a:prstGeom prst="rect">
            <a:avLst/>
          </a:prstGeom>
          <a:noFill/>
          <a:ln/>
        </p:spPr>
        <p:txBody>
          <a:bodyPr wrap="squar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Understanding Factors Impacting Match Outcomes</a:t>
            </a:r>
            <a:endParaRPr lang="en-US" sz="2000" dirty="0"/>
          </a:p>
        </p:txBody>
      </p:sp>
      <p:sp>
        <p:nvSpPr>
          <p:cNvPr id="6" name="Text 3"/>
          <p:cNvSpPr/>
          <p:nvPr/>
        </p:nvSpPr>
        <p:spPr>
          <a:xfrm>
            <a:off x="6409611" y="3609975"/>
            <a:ext cx="3341132" cy="1640681"/>
          </a:xfrm>
          <a:prstGeom prst="rect">
            <a:avLst/>
          </a:prstGeom>
          <a:noFill/>
          <a:ln/>
        </p:spPr>
        <p:txBody>
          <a:bodyPr wrap="square" lIns="0" tIns="0" rIns="0" bIns="0" rtlCol="0" anchor="t"/>
          <a:lstStyle/>
          <a:p>
            <a:pPr marL="0" indent="0">
              <a:lnSpc>
                <a:spcPts val="2550"/>
              </a:lnSpc>
              <a:buNone/>
            </a:pPr>
            <a:r>
              <a:rPr lang="en-US" sz="1600" dirty="0">
                <a:solidFill>
                  <a:srgbClr val="CFCBBF"/>
                </a:solidFill>
                <a:latin typeface="Raleway" pitchFamily="34" charset="0"/>
                <a:ea typeface="Raleway" pitchFamily="34" charset="-122"/>
                <a:cs typeface="Raleway" pitchFamily="34" charset="-120"/>
              </a:rPr>
              <a:t>Our in-depth EDA examines the key variables that influence the outcome of IPL matches, from team composition to pitch conditions.</a:t>
            </a:r>
            <a:endParaRPr lang="en-US" sz="1600" dirty="0"/>
          </a:p>
        </p:txBody>
      </p:sp>
      <p:sp>
        <p:nvSpPr>
          <p:cNvPr id="7" name="Shape 4"/>
          <p:cNvSpPr/>
          <p:nvPr/>
        </p:nvSpPr>
        <p:spPr>
          <a:xfrm>
            <a:off x="10161032" y="2320290"/>
            <a:ext cx="3751421" cy="3135511"/>
          </a:xfrm>
          <a:prstGeom prst="roundRect">
            <a:avLst>
              <a:gd name="adj" fmla="val 982"/>
            </a:avLst>
          </a:prstGeom>
          <a:solidFill>
            <a:srgbClr val="3A3B3C"/>
          </a:solidFill>
          <a:ln/>
        </p:spPr>
        <p:txBody>
          <a:bodyPr/>
          <a:lstStyle/>
          <a:p>
            <a:endParaRPr lang="en-IN"/>
          </a:p>
        </p:txBody>
      </p:sp>
      <p:sp>
        <p:nvSpPr>
          <p:cNvPr id="8" name="Text 5"/>
          <p:cNvSpPr/>
          <p:nvPr/>
        </p:nvSpPr>
        <p:spPr>
          <a:xfrm>
            <a:off x="10366177" y="2525435"/>
            <a:ext cx="3341132" cy="641033"/>
          </a:xfrm>
          <a:prstGeom prst="rect">
            <a:avLst/>
          </a:prstGeom>
          <a:noFill/>
          <a:ln/>
        </p:spPr>
        <p:txBody>
          <a:bodyPr wrap="squar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Visualizations of Team Performance</a:t>
            </a:r>
            <a:endParaRPr lang="en-US" sz="2000" dirty="0"/>
          </a:p>
        </p:txBody>
      </p:sp>
      <p:sp>
        <p:nvSpPr>
          <p:cNvPr id="9" name="Text 6"/>
          <p:cNvSpPr/>
          <p:nvPr/>
        </p:nvSpPr>
        <p:spPr>
          <a:xfrm>
            <a:off x="10366177" y="3289459"/>
            <a:ext cx="3341132" cy="1640681"/>
          </a:xfrm>
          <a:prstGeom prst="rect">
            <a:avLst/>
          </a:prstGeom>
          <a:noFill/>
          <a:ln/>
        </p:spPr>
        <p:txBody>
          <a:bodyPr wrap="square" lIns="0" tIns="0" rIns="0" bIns="0" rtlCol="0" anchor="t"/>
          <a:lstStyle/>
          <a:p>
            <a:pPr marL="0" indent="0">
              <a:lnSpc>
                <a:spcPts val="2550"/>
              </a:lnSpc>
              <a:buNone/>
            </a:pPr>
            <a:r>
              <a:rPr lang="en-US" sz="1600" dirty="0">
                <a:solidFill>
                  <a:srgbClr val="CFCBBF"/>
                </a:solidFill>
                <a:latin typeface="Raleway" pitchFamily="34" charset="0"/>
                <a:ea typeface="Raleway" pitchFamily="34" charset="-122"/>
                <a:cs typeface="Raleway" pitchFamily="34" charset="-120"/>
              </a:rPr>
              <a:t>We leverage interactive data visualizations to uncover patterns and trends in team strategies, player statistics, and match dynamics.</a:t>
            </a:r>
            <a:endParaRPr lang="en-US" sz="1600" dirty="0"/>
          </a:p>
        </p:txBody>
      </p:sp>
      <p:sp>
        <p:nvSpPr>
          <p:cNvPr id="10" name="Shape 7"/>
          <p:cNvSpPr/>
          <p:nvPr/>
        </p:nvSpPr>
        <p:spPr>
          <a:xfrm>
            <a:off x="6204466" y="5660946"/>
            <a:ext cx="7707868" cy="1838206"/>
          </a:xfrm>
          <a:prstGeom prst="roundRect">
            <a:avLst>
              <a:gd name="adj" fmla="val 1674"/>
            </a:avLst>
          </a:prstGeom>
          <a:solidFill>
            <a:srgbClr val="3A3B3C"/>
          </a:solidFill>
          <a:ln/>
        </p:spPr>
        <p:txBody>
          <a:bodyPr/>
          <a:lstStyle/>
          <a:p>
            <a:endParaRPr lang="en-IN"/>
          </a:p>
        </p:txBody>
      </p:sp>
      <p:sp>
        <p:nvSpPr>
          <p:cNvPr id="11" name="Text 8"/>
          <p:cNvSpPr/>
          <p:nvPr/>
        </p:nvSpPr>
        <p:spPr>
          <a:xfrm>
            <a:off x="6409611" y="5866090"/>
            <a:ext cx="3559850" cy="320516"/>
          </a:xfrm>
          <a:prstGeom prst="rect">
            <a:avLst/>
          </a:prstGeom>
          <a:noFill/>
          <a:ln/>
        </p:spPr>
        <p:txBody>
          <a:bodyPr wrap="non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Uncovering Valuable Insights</a:t>
            </a:r>
            <a:endParaRPr lang="en-US" sz="2000" dirty="0"/>
          </a:p>
        </p:txBody>
      </p:sp>
      <p:sp>
        <p:nvSpPr>
          <p:cNvPr id="12" name="Text 9"/>
          <p:cNvSpPr/>
          <p:nvPr/>
        </p:nvSpPr>
        <p:spPr>
          <a:xfrm>
            <a:off x="6409611" y="6309598"/>
            <a:ext cx="7297579" cy="984409"/>
          </a:xfrm>
          <a:prstGeom prst="rect">
            <a:avLst/>
          </a:prstGeom>
          <a:noFill/>
          <a:ln/>
        </p:spPr>
        <p:txBody>
          <a:bodyPr wrap="square" lIns="0" tIns="0" rIns="0" bIns="0" rtlCol="0" anchor="t"/>
          <a:lstStyle/>
          <a:p>
            <a:pPr marL="0" indent="0">
              <a:lnSpc>
                <a:spcPts val="2550"/>
              </a:lnSpc>
              <a:buNone/>
            </a:pPr>
            <a:r>
              <a:rPr lang="en-US" sz="1600" dirty="0">
                <a:solidFill>
                  <a:srgbClr val="CFCBBF"/>
                </a:solidFill>
                <a:latin typeface="Raleway" pitchFamily="34" charset="0"/>
                <a:ea typeface="Raleway" pitchFamily="34" charset="-122"/>
                <a:cs typeface="Raleway" pitchFamily="34" charset="-120"/>
              </a:rPr>
              <a:t>The EDA phase lays the groundwork for our predictive modeling, helping us identify the most relevant features and variables for accurate match forecasting.</a:t>
            </a:r>
            <a:endParaRPr lang="en-US" sz="1600" dirty="0"/>
          </a:p>
        </p:txBody>
      </p:sp>
      <p:pic>
        <p:nvPicPr>
          <p:cNvPr id="13" name="Picture 12">
            <a:extLst>
              <a:ext uri="{FF2B5EF4-FFF2-40B4-BE49-F238E27FC236}">
                <a16:creationId xmlns:a16="http://schemas.microsoft.com/office/drawing/2014/main" id="{30BDC930-67D7-9D3F-7F2C-8F26009FB8B4}"/>
              </a:ext>
            </a:extLst>
          </p:cNvPr>
          <p:cNvPicPr>
            <a:picLocks noChangeAspect="1"/>
          </p:cNvPicPr>
          <p:nvPr/>
        </p:nvPicPr>
        <p:blipFill>
          <a:blip r:embed="rId4"/>
          <a:srcRect l="50553" t="23713" r="17770" b="64308"/>
          <a:stretch/>
        </p:blipFill>
        <p:spPr>
          <a:xfrm>
            <a:off x="12779298" y="7738948"/>
            <a:ext cx="1851102" cy="3629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14155"/>
            <a:ext cx="7165538"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Machine Learning Models</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Logistic Regression</a:t>
            </a:r>
            <a:endParaRPr lang="en-US" sz="2200" dirty="0"/>
          </a:p>
        </p:txBody>
      </p:sp>
      <p:sp>
        <p:nvSpPr>
          <p:cNvPr id="4" name="Text 2"/>
          <p:cNvSpPr/>
          <p:nvPr/>
        </p:nvSpPr>
        <p:spPr>
          <a:xfrm>
            <a:off x="793790" y="3671054"/>
            <a:ext cx="2845594"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Our baseline model utilizes logistic regression to predict match outcomes based on historical performance data.</a:t>
            </a:r>
            <a:endParaRPr lang="en-US" sz="1750" dirty="0"/>
          </a:p>
        </p:txBody>
      </p:sp>
      <p:sp>
        <p:nvSpPr>
          <p:cNvPr id="5" name="Text 3"/>
          <p:cNvSpPr/>
          <p:nvPr/>
        </p:nvSpPr>
        <p:spPr>
          <a:xfrm>
            <a:off x="8609145" y="306215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Random Forest</a:t>
            </a:r>
            <a:endParaRPr lang="en-US" sz="2200" dirty="0"/>
          </a:p>
        </p:txBody>
      </p:sp>
      <p:sp>
        <p:nvSpPr>
          <p:cNvPr id="6" name="Text 4"/>
          <p:cNvSpPr/>
          <p:nvPr/>
        </p:nvSpPr>
        <p:spPr>
          <a:xfrm>
            <a:off x="8609145" y="3671054"/>
            <a:ext cx="2845594"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We also explore more complex ensemble methods like Random Forest, which can capture non-linear relationships in the data.</a:t>
            </a:r>
            <a:endParaRPr lang="en-US" sz="1750" dirty="0"/>
          </a:p>
        </p:txBody>
      </p:sp>
      <p:pic>
        <p:nvPicPr>
          <p:cNvPr id="11" name="Picture 10">
            <a:extLst>
              <a:ext uri="{FF2B5EF4-FFF2-40B4-BE49-F238E27FC236}">
                <a16:creationId xmlns:a16="http://schemas.microsoft.com/office/drawing/2014/main" id="{A0F40840-B2FE-2002-636E-346E3B8060A0}"/>
              </a:ext>
            </a:extLst>
          </p:cNvPr>
          <p:cNvPicPr>
            <a:picLocks noChangeAspect="1"/>
          </p:cNvPicPr>
          <p:nvPr/>
        </p:nvPicPr>
        <p:blipFill>
          <a:blip r:embed="rId3"/>
          <a:srcRect l="50553" t="23713" r="17770" b="64308"/>
          <a:stretch/>
        </p:blipFill>
        <p:spPr>
          <a:xfrm>
            <a:off x="12779298" y="7738948"/>
            <a:ext cx="1851102" cy="3629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BEFCA05C-4786-D1C2-6484-D10CDA43ACEE}"/>
              </a:ext>
              <a:ext uri="{C183D7F6-B498-43B3-948B-1728B52AA6E4}">
                <adec:decorative xmlns:adec="http://schemas.microsoft.com/office/drawing/2017/decorative" val="0"/>
              </a:ext>
            </a:extLst>
          </p:cNvPr>
          <p:cNvPicPr>
            <a:picLocks noChangeAspect="1"/>
          </p:cNvPicPr>
          <p:nvPr/>
        </p:nvPicPr>
        <p:blipFill>
          <a:blip r:embed="rId2"/>
          <a:srcRect l="24087" t="29019" r="59968" b="66933"/>
          <a:stretch/>
        </p:blipFill>
        <p:spPr>
          <a:xfrm>
            <a:off x="12338612" y="6702818"/>
            <a:ext cx="2291788" cy="1434183"/>
          </a:xfrm>
          <a:prstGeom prst="rect">
            <a:avLst/>
          </a:prstGeom>
        </p:spPr>
      </p:pic>
      <p:sp>
        <p:nvSpPr>
          <p:cNvPr id="3" name="Text 1">
            <a:extLst>
              <a:ext uri="{FF2B5EF4-FFF2-40B4-BE49-F238E27FC236}">
                <a16:creationId xmlns:a16="http://schemas.microsoft.com/office/drawing/2014/main" id="{6CB80279-02E3-9895-8BFA-938CBC76717F}"/>
              </a:ext>
            </a:extLst>
          </p:cNvPr>
          <p:cNvSpPr/>
          <p:nvPr/>
        </p:nvSpPr>
        <p:spPr>
          <a:xfrm>
            <a:off x="515998" y="774972"/>
            <a:ext cx="8257612" cy="394071"/>
          </a:xfrm>
          <a:prstGeom prst="rect">
            <a:avLst/>
          </a:prstGeom>
          <a:noFill/>
          <a:ln/>
        </p:spPr>
        <p:txBody>
          <a:bodyPr wrap="none" lIns="0" tIns="0" rIns="0" bIns="0" rtlCol="0" anchor="t"/>
          <a:lstStyle/>
          <a:p>
            <a:pPr marL="0" indent="0">
              <a:lnSpc>
                <a:spcPts val="2750"/>
              </a:lnSpc>
              <a:buNone/>
            </a:pPr>
            <a:r>
              <a:rPr lang="en-US" sz="3200" dirty="0">
                <a:solidFill>
                  <a:srgbClr val="F2E782"/>
                </a:solidFill>
                <a:latin typeface="Prata" pitchFamily="34" charset="0"/>
                <a:ea typeface="Prata" pitchFamily="34" charset="-122"/>
                <a:cs typeface="Prata" pitchFamily="34" charset="-120"/>
              </a:rPr>
              <a:t>Logistic Regression over Random Forest  </a:t>
            </a:r>
            <a:endParaRPr lang="en-US" sz="3200" dirty="0"/>
          </a:p>
        </p:txBody>
      </p:sp>
      <p:sp>
        <p:nvSpPr>
          <p:cNvPr id="4" name="Text 2">
            <a:extLst>
              <a:ext uri="{FF2B5EF4-FFF2-40B4-BE49-F238E27FC236}">
                <a16:creationId xmlns:a16="http://schemas.microsoft.com/office/drawing/2014/main" id="{BE53D060-8C05-82F1-EB2F-D2B0BE01EFAD}"/>
              </a:ext>
            </a:extLst>
          </p:cNvPr>
          <p:cNvSpPr/>
          <p:nvPr/>
        </p:nvSpPr>
        <p:spPr>
          <a:xfrm>
            <a:off x="648182" y="1430157"/>
            <a:ext cx="12836324" cy="6429053"/>
          </a:xfrm>
          <a:prstGeom prst="rect">
            <a:avLst/>
          </a:prstGeom>
          <a:noFill/>
          <a:ln/>
        </p:spPr>
        <p:txBody>
          <a:bodyPr wrap="square" lIns="0" tIns="0" rIns="0" bIns="0" rtlCol="0" anchor="t"/>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F2E782"/>
                </a:solidFill>
                <a:effectLst/>
                <a:latin typeface="Arial" panose="020B0604020202020204" pitchFamily="34" charset="0"/>
              </a:rPr>
              <a:t>Simplicity</a:t>
            </a:r>
            <a:r>
              <a:rPr kumimoji="0" lang="en-US" altLang="en-US" sz="2800" b="0" i="0" u="none" strike="noStrike" cap="none" normalizeH="0" baseline="0" dirty="0">
                <a:ln>
                  <a:noFill/>
                </a:ln>
                <a:solidFill>
                  <a:srgbClr val="F2E782"/>
                </a:solidFill>
                <a:effectLst/>
                <a:latin typeface="Arial" panose="020B0604020202020204" pitchFamily="34" charset="0"/>
              </a:rPr>
              <a:t>:</a:t>
            </a:r>
            <a:r>
              <a:rPr kumimoji="0" lang="en-US" altLang="en-US" sz="2800" b="0" i="0" u="none" strike="noStrike" cap="none" normalizeH="0" baseline="0" dirty="0">
                <a:ln>
                  <a:noFill/>
                </a:ln>
                <a:solidFill>
                  <a:schemeClr val="bg2">
                    <a:lumMod val="75000"/>
                  </a:schemeClr>
                </a:solidFill>
                <a:effectLst/>
                <a:latin typeface="Arial" panose="020B0604020202020204" pitchFamily="34" charset="0"/>
              </a:rPr>
              <a:t> Logistic regression is simpler to implement and interpret compared to more complex models.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2">
                  <a:lumMod val="75000"/>
                </a:schemeClr>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F2E782"/>
                </a:solidFill>
                <a:effectLst/>
                <a:latin typeface="Arial" panose="020B0604020202020204" pitchFamily="34" charset="0"/>
              </a:rPr>
              <a:t>Efficiency</a:t>
            </a:r>
            <a:r>
              <a:rPr kumimoji="0" lang="en-US" altLang="en-US" sz="2800" b="0" i="0" u="none" strike="noStrike" cap="none" normalizeH="0" baseline="0" dirty="0">
                <a:ln>
                  <a:noFill/>
                </a:ln>
                <a:solidFill>
                  <a:srgbClr val="F2E782"/>
                </a:solidFill>
                <a:effectLst/>
                <a:latin typeface="Arial" panose="020B0604020202020204" pitchFamily="34" charset="0"/>
              </a:rPr>
              <a:t>:</a:t>
            </a:r>
            <a:r>
              <a:rPr kumimoji="0" lang="en-US" altLang="en-US" sz="2800" b="0" i="0" u="none" strike="noStrike" cap="none" normalizeH="0" baseline="0" dirty="0">
                <a:ln>
                  <a:noFill/>
                </a:ln>
                <a:solidFill>
                  <a:schemeClr val="bg2">
                    <a:lumMod val="75000"/>
                  </a:schemeClr>
                </a:solidFill>
                <a:effectLst/>
                <a:latin typeface="Arial" panose="020B0604020202020204" pitchFamily="34" charset="0"/>
              </a:rPr>
              <a:t> It requires less computational power and time, making it suitable for smaller datasets or real-time predictions.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2">
                  <a:lumMod val="75000"/>
                </a:schemeClr>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F2E782"/>
                </a:solidFill>
                <a:effectLst/>
                <a:latin typeface="Arial" panose="020B0604020202020204" pitchFamily="34" charset="0"/>
              </a:rPr>
              <a:t>Interpretability</a:t>
            </a:r>
            <a:r>
              <a:rPr kumimoji="0" lang="en-US" altLang="en-US" sz="2800" b="0" i="0" u="none" strike="noStrike" cap="none" normalizeH="0" baseline="0" dirty="0">
                <a:ln>
                  <a:noFill/>
                </a:ln>
                <a:solidFill>
                  <a:srgbClr val="F2E782"/>
                </a:solidFill>
                <a:effectLst/>
                <a:latin typeface="Arial" panose="020B0604020202020204" pitchFamily="34" charset="0"/>
              </a:rPr>
              <a:t>:</a:t>
            </a:r>
            <a:r>
              <a:rPr kumimoji="0" lang="en-US" altLang="en-US" sz="2800" b="0" i="0" u="none" strike="noStrike" cap="none" normalizeH="0" baseline="0" dirty="0">
                <a:ln>
                  <a:noFill/>
                </a:ln>
                <a:solidFill>
                  <a:schemeClr val="bg2">
                    <a:lumMod val="75000"/>
                  </a:schemeClr>
                </a:solidFill>
                <a:effectLst/>
                <a:latin typeface="Arial" panose="020B0604020202020204" pitchFamily="34" charset="0"/>
              </a:rPr>
              <a:t> Coefficients in logistic regression provide direct insights into the relationship between predictors and outcomes.</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2">
                  <a:lumMod val="75000"/>
                </a:schemeClr>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F2E782"/>
                </a:solidFill>
                <a:effectLst/>
                <a:latin typeface="Arial" panose="020B0604020202020204" pitchFamily="34" charset="0"/>
              </a:rPr>
              <a:t>Performance on Linearly Separable Data</a:t>
            </a:r>
            <a:r>
              <a:rPr kumimoji="0" lang="en-US" altLang="en-US" sz="2800" b="0" i="0" u="none" strike="noStrike" cap="none" normalizeH="0" baseline="0" dirty="0">
                <a:ln>
                  <a:noFill/>
                </a:ln>
                <a:solidFill>
                  <a:srgbClr val="F2E782"/>
                </a:solidFill>
                <a:effectLst/>
                <a:latin typeface="Arial" panose="020B0604020202020204" pitchFamily="34" charset="0"/>
              </a:rPr>
              <a:t>:</a:t>
            </a:r>
            <a:r>
              <a:rPr kumimoji="0" lang="en-US" altLang="en-US" sz="2800" b="0" i="0" u="none" strike="noStrike" cap="none" normalizeH="0" baseline="0" dirty="0">
                <a:ln>
                  <a:noFill/>
                </a:ln>
                <a:solidFill>
                  <a:schemeClr val="bg2">
                    <a:lumMod val="75000"/>
                  </a:schemeClr>
                </a:solidFill>
                <a:effectLst/>
                <a:latin typeface="Arial" panose="020B0604020202020204" pitchFamily="34" charset="0"/>
              </a:rPr>
              <a:t> Logistic regression works well if the data is linearly separable or close to it.</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800" b="0" i="0" u="none" strike="noStrike" cap="none" normalizeH="0" baseline="0" dirty="0">
              <a:ln>
                <a:noFill/>
              </a:ln>
              <a:solidFill>
                <a:schemeClr val="bg2">
                  <a:lumMod val="75000"/>
                </a:schemeClr>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F2E782"/>
                </a:solidFill>
                <a:effectLst/>
                <a:latin typeface="Arial" panose="020B0604020202020204" pitchFamily="34" charset="0"/>
              </a:rPr>
              <a:t>Avoidance of Overfitting</a:t>
            </a:r>
            <a:r>
              <a:rPr kumimoji="0" lang="en-US" altLang="en-US" sz="2800" b="0" i="0" u="none" strike="noStrike" cap="none" normalizeH="0" baseline="0" dirty="0">
                <a:ln>
                  <a:noFill/>
                </a:ln>
                <a:solidFill>
                  <a:srgbClr val="F2E782"/>
                </a:solidFill>
                <a:effectLst/>
                <a:latin typeface="Arial" panose="020B0604020202020204" pitchFamily="34" charset="0"/>
              </a:rPr>
              <a:t>:</a:t>
            </a:r>
            <a:r>
              <a:rPr kumimoji="0" lang="en-US" altLang="en-US" sz="2800" b="0" i="0" u="none" strike="noStrike" cap="none" normalizeH="0" baseline="0" dirty="0">
                <a:ln>
                  <a:noFill/>
                </a:ln>
                <a:solidFill>
                  <a:schemeClr val="bg2">
                    <a:lumMod val="75000"/>
                  </a:schemeClr>
                </a:solidFill>
                <a:effectLst/>
                <a:latin typeface="Arial" panose="020B0604020202020204" pitchFamily="34" charset="0"/>
              </a:rPr>
              <a:t> With regularization techniques (e.g., L1 or L2), logistic regression can effectively prevent overfitting. </a:t>
            </a:r>
          </a:p>
        </p:txBody>
      </p:sp>
    </p:spTree>
    <p:extLst>
      <p:ext uri="{BB962C8B-B14F-4D97-AF65-F5344CB8AC3E}">
        <p14:creationId xmlns:p14="http://schemas.microsoft.com/office/powerpoint/2010/main" val="3014279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297DFCA5-EA12-8B4D-E04F-A41435F23DD9}"/>
              </a:ext>
              <a:ext uri="{C183D7F6-B498-43B3-948B-1728B52AA6E4}">
                <adec:decorative xmlns:adec="http://schemas.microsoft.com/office/drawing/2017/decorative" val="0"/>
              </a:ext>
            </a:extLst>
          </p:cNvPr>
          <p:cNvPicPr>
            <a:picLocks noChangeAspect="1"/>
          </p:cNvPicPr>
          <p:nvPr/>
        </p:nvPicPr>
        <p:blipFill>
          <a:blip r:embed="rId2"/>
          <a:srcRect l="24087" t="29019" r="59968" b="66933"/>
          <a:stretch/>
        </p:blipFill>
        <p:spPr>
          <a:xfrm>
            <a:off x="12338612" y="6702818"/>
            <a:ext cx="2291788" cy="1434183"/>
          </a:xfrm>
          <a:prstGeom prst="rect">
            <a:avLst/>
          </a:prstGeom>
        </p:spPr>
      </p:pic>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3D9BFC5E-7CD1-F60C-A596-6044FBADEBA9}"/>
              </a:ext>
            </a:extLst>
          </p:cNvPr>
          <p:cNvPicPr>
            <a:picLocks noChangeAspect="1"/>
          </p:cNvPicPr>
          <p:nvPr/>
        </p:nvPicPr>
        <p:blipFill>
          <a:blip r:embed="rId3" cstate="print">
            <a:extLst>
              <a:ext uri="{28A0092B-C50C-407E-A947-70E740481C1C}">
                <a14:useLocalDpi xmlns:a14="http://schemas.microsoft.com/office/drawing/2010/main" val="0"/>
              </a:ext>
            </a:extLst>
          </a:blip>
          <a:srcRect t="20" b="5742"/>
          <a:stretch/>
        </p:blipFill>
        <p:spPr bwMode="auto">
          <a:xfrm>
            <a:off x="20" y="1538"/>
            <a:ext cx="14626743" cy="8228061"/>
          </a:xfrm>
          <a:prstGeom prst="rect">
            <a:avLst/>
          </a:prstGeom>
          <a:noFill/>
        </p:spPr>
      </p:pic>
    </p:spTree>
    <p:extLst>
      <p:ext uri="{BB962C8B-B14F-4D97-AF65-F5344CB8AC3E}">
        <p14:creationId xmlns:p14="http://schemas.microsoft.com/office/powerpoint/2010/main" val="181740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305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Model Evaluation</a:t>
            </a:r>
            <a:endParaRPr lang="en-US" sz="4450" dirty="0"/>
          </a:p>
        </p:txBody>
      </p:sp>
      <p:sp>
        <p:nvSpPr>
          <p:cNvPr id="4" name="Shape 1"/>
          <p:cNvSpPr/>
          <p:nvPr/>
        </p:nvSpPr>
        <p:spPr>
          <a:xfrm>
            <a:off x="6280190" y="3817144"/>
            <a:ext cx="396835" cy="396835"/>
          </a:xfrm>
          <a:prstGeom prst="roundRect">
            <a:avLst>
              <a:gd name="adj" fmla="val 8574"/>
            </a:avLst>
          </a:prstGeom>
          <a:solidFill>
            <a:srgbClr val="3A3B3C"/>
          </a:solidFill>
          <a:ln/>
        </p:spPr>
        <p:txBody>
          <a:bodyPr/>
          <a:lstStyle/>
          <a:p>
            <a:endParaRPr lang="en-IN"/>
          </a:p>
        </p:txBody>
      </p:sp>
      <p:sp>
        <p:nvSpPr>
          <p:cNvPr id="5" name="Text 2"/>
          <p:cNvSpPr/>
          <p:nvPr/>
        </p:nvSpPr>
        <p:spPr>
          <a:xfrm>
            <a:off x="6903839" y="381714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Accuracy Metrics</a:t>
            </a:r>
            <a:endParaRPr lang="en-US" sz="2200" dirty="0"/>
          </a:p>
        </p:txBody>
      </p:sp>
      <p:sp>
        <p:nvSpPr>
          <p:cNvPr id="6" name="Shape 3"/>
          <p:cNvSpPr/>
          <p:nvPr/>
        </p:nvSpPr>
        <p:spPr>
          <a:xfrm>
            <a:off x="10171867" y="3817144"/>
            <a:ext cx="396835" cy="396835"/>
          </a:xfrm>
          <a:prstGeom prst="roundRect">
            <a:avLst>
              <a:gd name="adj" fmla="val 8574"/>
            </a:avLst>
          </a:prstGeom>
          <a:solidFill>
            <a:srgbClr val="3A3B3C"/>
          </a:solidFill>
          <a:ln/>
        </p:spPr>
        <p:txBody>
          <a:bodyPr/>
          <a:lstStyle/>
          <a:p>
            <a:endParaRPr lang="en-IN"/>
          </a:p>
        </p:txBody>
      </p:sp>
      <p:sp>
        <p:nvSpPr>
          <p:cNvPr id="7" name="Text 4"/>
          <p:cNvSpPr/>
          <p:nvPr/>
        </p:nvSpPr>
        <p:spPr>
          <a:xfrm>
            <a:off x="10795516" y="3817144"/>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Confusion Matrix Analysis</a:t>
            </a:r>
            <a:endParaRPr lang="en-US" sz="2200" dirty="0"/>
          </a:p>
        </p:txBody>
      </p:sp>
      <p:sp>
        <p:nvSpPr>
          <p:cNvPr id="8" name="Shape 5"/>
          <p:cNvSpPr/>
          <p:nvPr/>
        </p:nvSpPr>
        <p:spPr>
          <a:xfrm>
            <a:off x="6280190" y="5007769"/>
            <a:ext cx="396835" cy="396835"/>
          </a:xfrm>
          <a:prstGeom prst="roundRect">
            <a:avLst>
              <a:gd name="adj" fmla="val 8574"/>
            </a:avLst>
          </a:prstGeom>
          <a:solidFill>
            <a:srgbClr val="3A3B3C"/>
          </a:solidFill>
          <a:ln/>
        </p:spPr>
        <p:txBody>
          <a:bodyPr/>
          <a:lstStyle/>
          <a:p>
            <a:endParaRPr lang="en-IN"/>
          </a:p>
        </p:txBody>
      </p:sp>
      <p:sp>
        <p:nvSpPr>
          <p:cNvPr id="9" name="Text 6"/>
          <p:cNvSpPr/>
          <p:nvPr/>
        </p:nvSpPr>
        <p:spPr>
          <a:xfrm>
            <a:off x="6903839" y="5007769"/>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Cross-Validation Techniques</a:t>
            </a:r>
            <a:endParaRPr lang="en-US" sz="2200" dirty="0"/>
          </a:p>
        </p:txBody>
      </p:sp>
      <p:sp>
        <p:nvSpPr>
          <p:cNvPr id="10" name="Shape 7"/>
          <p:cNvSpPr/>
          <p:nvPr/>
        </p:nvSpPr>
        <p:spPr>
          <a:xfrm>
            <a:off x="10171867" y="5007769"/>
            <a:ext cx="396835" cy="396835"/>
          </a:xfrm>
          <a:prstGeom prst="roundRect">
            <a:avLst>
              <a:gd name="adj" fmla="val 8574"/>
            </a:avLst>
          </a:prstGeom>
          <a:solidFill>
            <a:srgbClr val="3A3B3C"/>
          </a:solidFill>
          <a:ln/>
        </p:spPr>
        <p:txBody>
          <a:bodyPr/>
          <a:lstStyle/>
          <a:p>
            <a:endParaRPr lang="en-IN"/>
          </a:p>
        </p:txBody>
      </p:sp>
      <p:sp>
        <p:nvSpPr>
          <p:cNvPr id="11" name="Text 8"/>
          <p:cNvSpPr/>
          <p:nvPr/>
        </p:nvSpPr>
        <p:spPr>
          <a:xfrm>
            <a:off x="10795516" y="5007769"/>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Interpretability and Feature Importance</a:t>
            </a:r>
            <a:endParaRPr lang="en-US" sz="2200" dirty="0"/>
          </a:p>
        </p:txBody>
      </p:sp>
      <p:pic>
        <p:nvPicPr>
          <p:cNvPr id="12" name="Picture 11">
            <a:extLst>
              <a:ext uri="{FF2B5EF4-FFF2-40B4-BE49-F238E27FC236}">
                <a16:creationId xmlns:a16="http://schemas.microsoft.com/office/drawing/2014/main" id="{AEB6EA2D-CD87-5C52-477C-80CC735344A2}"/>
              </a:ext>
            </a:extLst>
          </p:cNvPr>
          <p:cNvPicPr>
            <a:picLocks noChangeAspect="1"/>
          </p:cNvPicPr>
          <p:nvPr/>
        </p:nvPicPr>
        <p:blipFill>
          <a:blip r:embed="rId4"/>
          <a:srcRect l="50553" t="23713" r="17770" b="64308"/>
          <a:stretch/>
        </p:blipFill>
        <p:spPr>
          <a:xfrm>
            <a:off x="12779298" y="7738948"/>
            <a:ext cx="1851102" cy="3629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826" y="1086088"/>
            <a:ext cx="5927527" cy="659368"/>
          </a:xfrm>
          <a:prstGeom prst="rect">
            <a:avLst/>
          </a:prstGeom>
          <a:noFill/>
          <a:ln/>
        </p:spPr>
        <p:txBody>
          <a:bodyPr wrap="none" lIns="0" tIns="0" rIns="0" bIns="0" rtlCol="0" anchor="t"/>
          <a:lstStyle/>
          <a:p>
            <a:pPr marL="0" indent="0">
              <a:lnSpc>
                <a:spcPts val="5150"/>
              </a:lnSpc>
              <a:buNone/>
            </a:pPr>
            <a:r>
              <a:rPr lang="en-US" sz="4150" dirty="0">
                <a:solidFill>
                  <a:srgbClr val="F2E782"/>
                </a:solidFill>
                <a:latin typeface="Prata" pitchFamily="34" charset="0"/>
                <a:ea typeface="Prata" pitchFamily="34" charset="-122"/>
                <a:cs typeface="Prata" pitchFamily="34" charset="-120"/>
              </a:rPr>
              <a:t>Insights and Takeaways</a:t>
            </a:r>
            <a:endParaRPr lang="en-US" sz="4150" dirty="0"/>
          </a:p>
        </p:txBody>
      </p:sp>
      <p:sp>
        <p:nvSpPr>
          <p:cNvPr id="4" name="Shape 1"/>
          <p:cNvSpPr/>
          <p:nvPr/>
        </p:nvSpPr>
        <p:spPr>
          <a:xfrm>
            <a:off x="6529864" y="2061924"/>
            <a:ext cx="22860" cy="5081468"/>
          </a:xfrm>
          <a:prstGeom prst="roundRect">
            <a:avLst>
              <a:gd name="adj" fmla="val 138453"/>
            </a:avLst>
          </a:prstGeom>
          <a:solidFill>
            <a:srgbClr val="535455"/>
          </a:solidFill>
          <a:ln/>
        </p:spPr>
        <p:txBody>
          <a:bodyPr/>
          <a:lstStyle/>
          <a:p>
            <a:endParaRPr lang="en-IN"/>
          </a:p>
        </p:txBody>
      </p:sp>
      <p:sp>
        <p:nvSpPr>
          <p:cNvPr id="5" name="Shape 2"/>
          <p:cNvSpPr/>
          <p:nvPr/>
        </p:nvSpPr>
        <p:spPr>
          <a:xfrm>
            <a:off x="6755785" y="2525078"/>
            <a:ext cx="738426" cy="22860"/>
          </a:xfrm>
          <a:prstGeom prst="roundRect">
            <a:avLst>
              <a:gd name="adj" fmla="val 138453"/>
            </a:avLst>
          </a:prstGeom>
          <a:solidFill>
            <a:srgbClr val="535455"/>
          </a:solidFill>
          <a:ln/>
        </p:spPr>
        <p:txBody>
          <a:bodyPr/>
          <a:lstStyle/>
          <a:p>
            <a:endParaRPr lang="en-IN"/>
          </a:p>
        </p:txBody>
      </p:sp>
      <p:sp>
        <p:nvSpPr>
          <p:cNvPr id="6" name="Shape 3"/>
          <p:cNvSpPr/>
          <p:nvPr/>
        </p:nvSpPr>
        <p:spPr>
          <a:xfrm>
            <a:off x="6303943" y="2299216"/>
            <a:ext cx="474702" cy="474702"/>
          </a:xfrm>
          <a:prstGeom prst="roundRect">
            <a:avLst>
              <a:gd name="adj" fmla="val 6667"/>
            </a:avLst>
          </a:prstGeom>
          <a:solidFill>
            <a:srgbClr val="3A3B3C"/>
          </a:solidFill>
          <a:ln/>
        </p:spPr>
        <p:txBody>
          <a:bodyPr/>
          <a:lstStyle/>
          <a:p>
            <a:endParaRPr lang="en-IN"/>
          </a:p>
        </p:txBody>
      </p:sp>
      <p:sp>
        <p:nvSpPr>
          <p:cNvPr id="7" name="Text 4"/>
          <p:cNvSpPr/>
          <p:nvPr/>
        </p:nvSpPr>
        <p:spPr>
          <a:xfrm>
            <a:off x="6486704" y="2378273"/>
            <a:ext cx="109180" cy="316468"/>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1</a:t>
            </a:r>
            <a:endParaRPr lang="en-US" sz="2450" dirty="0"/>
          </a:p>
        </p:txBody>
      </p:sp>
      <p:sp>
        <p:nvSpPr>
          <p:cNvPr id="8" name="Text 5"/>
          <p:cNvSpPr/>
          <p:nvPr/>
        </p:nvSpPr>
        <p:spPr>
          <a:xfrm>
            <a:off x="7701796" y="2272903"/>
            <a:ext cx="4141351" cy="329565"/>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Key Factors for Match Outcomes</a:t>
            </a:r>
            <a:endParaRPr lang="en-US" sz="2050" dirty="0"/>
          </a:p>
        </p:txBody>
      </p:sp>
      <p:sp>
        <p:nvSpPr>
          <p:cNvPr id="9" name="Text 6"/>
          <p:cNvSpPr/>
          <p:nvPr/>
        </p:nvSpPr>
        <p:spPr>
          <a:xfrm>
            <a:off x="7701796" y="2729032"/>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Our analysis reveals the most influential factors, such as team batting order, bowling strategies, and home field advantage.</a:t>
            </a:r>
            <a:endParaRPr lang="en-US" sz="1650" dirty="0"/>
          </a:p>
        </p:txBody>
      </p:sp>
      <p:sp>
        <p:nvSpPr>
          <p:cNvPr id="10" name="Shape 7"/>
          <p:cNvSpPr/>
          <p:nvPr/>
        </p:nvSpPr>
        <p:spPr>
          <a:xfrm>
            <a:off x="6755785" y="4289227"/>
            <a:ext cx="738426" cy="22860"/>
          </a:xfrm>
          <a:prstGeom prst="roundRect">
            <a:avLst>
              <a:gd name="adj" fmla="val 138453"/>
            </a:avLst>
          </a:prstGeom>
          <a:solidFill>
            <a:srgbClr val="535455"/>
          </a:solidFill>
          <a:ln/>
        </p:spPr>
        <p:txBody>
          <a:bodyPr/>
          <a:lstStyle/>
          <a:p>
            <a:endParaRPr lang="en-IN"/>
          </a:p>
        </p:txBody>
      </p:sp>
      <p:sp>
        <p:nvSpPr>
          <p:cNvPr id="11" name="Shape 8"/>
          <p:cNvSpPr/>
          <p:nvPr/>
        </p:nvSpPr>
        <p:spPr>
          <a:xfrm>
            <a:off x="6303943" y="4063365"/>
            <a:ext cx="474702" cy="474702"/>
          </a:xfrm>
          <a:prstGeom prst="roundRect">
            <a:avLst>
              <a:gd name="adj" fmla="val 6667"/>
            </a:avLst>
          </a:prstGeom>
          <a:solidFill>
            <a:srgbClr val="3A3B3C"/>
          </a:solidFill>
          <a:ln/>
        </p:spPr>
        <p:txBody>
          <a:bodyPr/>
          <a:lstStyle/>
          <a:p>
            <a:endParaRPr lang="en-IN"/>
          </a:p>
        </p:txBody>
      </p:sp>
      <p:sp>
        <p:nvSpPr>
          <p:cNvPr id="12" name="Text 9"/>
          <p:cNvSpPr/>
          <p:nvPr/>
        </p:nvSpPr>
        <p:spPr>
          <a:xfrm>
            <a:off x="6444317" y="4142423"/>
            <a:ext cx="193953" cy="316468"/>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2</a:t>
            </a:r>
            <a:endParaRPr lang="en-US" sz="2450" dirty="0"/>
          </a:p>
        </p:txBody>
      </p:sp>
      <p:sp>
        <p:nvSpPr>
          <p:cNvPr id="13" name="Text 10"/>
          <p:cNvSpPr/>
          <p:nvPr/>
        </p:nvSpPr>
        <p:spPr>
          <a:xfrm>
            <a:off x="7701796" y="4037052"/>
            <a:ext cx="4041934" cy="329565"/>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Surprising Player Performances</a:t>
            </a:r>
            <a:endParaRPr lang="en-US" sz="2050" dirty="0"/>
          </a:p>
        </p:txBody>
      </p:sp>
      <p:sp>
        <p:nvSpPr>
          <p:cNvPr id="14" name="Text 11"/>
          <p:cNvSpPr/>
          <p:nvPr/>
        </p:nvSpPr>
        <p:spPr>
          <a:xfrm>
            <a:off x="7701796" y="4493181"/>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We uncover unexpected player contributions that challenge conventional wisdom and provide valuable scouting insights.</a:t>
            </a:r>
            <a:endParaRPr lang="en-US" sz="1650" dirty="0"/>
          </a:p>
        </p:txBody>
      </p:sp>
      <p:sp>
        <p:nvSpPr>
          <p:cNvPr id="15" name="Shape 12"/>
          <p:cNvSpPr/>
          <p:nvPr/>
        </p:nvSpPr>
        <p:spPr>
          <a:xfrm>
            <a:off x="6755785" y="6053376"/>
            <a:ext cx="738426" cy="22860"/>
          </a:xfrm>
          <a:prstGeom prst="roundRect">
            <a:avLst>
              <a:gd name="adj" fmla="val 138453"/>
            </a:avLst>
          </a:prstGeom>
          <a:solidFill>
            <a:srgbClr val="535455"/>
          </a:solidFill>
          <a:ln/>
        </p:spPr>
        <p:txBody>
          <a:bodyPr/>
          <a:lstStyle/>
          <a:p>
            <a:endParaRPr lang="en-IN"/>
          </a:p>
        </p:txBody>
      </p:sp>
      <p:sp>
        <p:nvSpPr>
          <p:cNvPr id="16" name="Shape 13"/>
          <p:cNvSpPr/>
          <p:nvPr/>
        </p:nvSpPr>
        <p:spPr>
          <a:xfrm>
            <a:off x="6303943" y="5827514"/>
            <a:ext cx="474702" cy="474702"/>
          </a:xfrm>
          <a:prstGeom prst="roundRect">
            <a:avLst>
              <a:gd name="adj" fmla="val 6667"/>
            </a:avLst>
          </a:prstGeom>
          <a:solidFill>
            <a:srgbClr val="3A3B3C"/>
          </a:solidFill>
          <a:ln/>
        </p:spPr>
        <p:txBody>
          <a:bodyPr/>
          <a:lstStyle/>
          <a:p>
            <a:endParaRPr lang="en-IN"/>
          </a:p>
        </p:txBody>
      </p:sp>
      <p:sp>
        <p:nvSpPr>
          <p:cNvPr id="17" name="Text 14"/>
          <p:cNvSpPr/>
          <p:nvPr/>
        </p:nvSpPr>
        <p:spPr>
          <a:xfrm>
            <a:off x="6443127" y="5906572"/>
            <a:ext cx="196215" cy="316468"/>
          </a:xfrm>
          <a:prstGeom prst="rect">
            <a:avLst/>
          </a:prstGeom>
          <a:noFill/>
          <a:ln/>
        </p:spPr>
        <p:txBody>
          <a:bodyPr wrap="none" lIns="0" tIns="0" rIns="0" bIns="0" rtlCol="0" anchor="t"/>
          <a:lstStyle/>
          <a:p>
            <a:pPr marL="0" indent="0" algn="ctr">
              <a:lnSpc>
                <a:spcPts val="2450"/>
              </a:lnSpc>
              <a:buNone/>
            </a:pPr>
            <a:r>
              <a:rPr lang="en-US" sz="2450" dirty="0">
                <a:solidFill>
                  <a:srgbClr val="CFCBBF"/>
                </a:solidFill>
                <a:latin typeface="Prata" pitchFamily="34" charset="0"/>
                <a:ea typeface="Prata" pitchFamily="34" charset="-122"/>
                <a:cs typeface="Prata" pitchFamily="34" charset="-120"/>
              </a:rPr>
              <a:t>3</a:t>
            </a:r>
            <a:endParaRPr lang="en-US" sz="2450" dirty="0"/>
          </a:p>
        </p:txBody>
      </p:sp>
      <p:sp>
        <p:nvSpPr>
          <p:cNvPr id="18" name="Text 15"/>
          <p:cNvSpPr/>
          <p:nvPr/>
        </p:nvSpPr>
        <p:spPr>
          <a:xfrm>
            <a:off x="7701796" y="5801201"/>
            <a:ext cx="3995499" cy="329565"/>
          </a:xfrm>
          <a:prstGeom prst="rect">
            <a:avLst/>
          </a:prstGeom>
          <a:noFill/>
          <a:ln/>
        </p:spPr>
        <p:txBody>
          <a:bodyPr wrap="none" lIns="0" tIns="0" rIns="0" bIns="0" rtlCol="0" anchor="t"/>
          <a:lstStyle/>
          <a:p>
            <a:pPr marL="0" indent="0" algn="l">
              <a:lnSpc>
                <a:spcPts val="2550"/>
              </a:lnSpc>
              <a:buNone/>
            </a:pPr>
            <a:r>
              <a:rPr lang="en-US" sz="2050" dirty="0">
                <a:solidFill>
                  <a:srgbClr val="CFCBBF"/>
                </a:solidFill>
                <a:latin typeface="Prata" pitchFamily="34" charset="0"/>
                <a:ea typeface="Prata" pitchFamily="34" charset="-122"/>
                <a:cs typeface="Prata" pitchFamily="34" charset="-120"/>
              </a:rPr>
              <a:t>Optimizing Team Compositions</a:t>
            </a:r>
            <a:endParaRPr lang="en-US" sz="2050" dirty="0"/>
          </a:p>
        </p:txBody>
      </p:sp>
      <p:sp>
        <p:nvSpPr>
          <p:cNvPr id="19" name="Text 16"/>
          <p:cNvSpPr/>
          <p:nvPr/>
        </p:nvSpPr>
        <p:spPr>
          <a:xfrm>
            <a:off x="7701796" y="6257330"/>
            <a:ext cx="6190178" cy="675084"/>
          </a:xfrm>
          <a:prstGeom prst="rect">
            <a:avLst/>
          </a:prstGeom>
          <a:noFill/>
          <a:ln/>
        </p:spPr>
        <p:txBody>
          <a:bodyPr wrap="square" lIns="0" tIns="0" rIns="0" bIns="0" rtlCol="0" anchor="t"/>
          <a:lstStyle/>
          <a:p>
            <a:pPr marL="0" indent="0" algn="l">
              <a:lnSpc>
                <a:spcPts val="2650"/>
              </a:lnSpc>
              <a:buNone/>
            </a:pPr>
            <a:r>
              <a:rPr lang="en-US" sz="1650" dirty="0">
                <a:solidFill>
                  <a:srgbClr val="CFCBBF"/>
                </a:solidFill>
                <a:latin typeface="Raleway" pitchFamily="34" charset="0"/>
                <a:ea typeface="Raleway" pitchFamily="34" charset="-122"/>
                <a:cs typeface="Raleway" pitchFamily="34" charset="-120"/>
              </a:rPr>
              <a:t>The predictive models help identify the ideal team balance and roster selections for maximizing win probabilities.</a:t>
            </a:r>
            <a:endParaRPr lang="en-US" sz="1650" dirty="0"/>
          </a:p>
        </p:txBody>
      </p:sp>
      <p:pic>
        <p:nvPicPr>
          <p:cNvPr id="20" name="Picture 19">
            <a:extLst>
              <a:ext uri="{FF2B5EF4-FFF2-40B4-BE49-F238E27FC236}">
                <a16:creationId xmlns:a16="http://schemas.microsoft.com/office/drawing/2014/main" id="{54FD050D-13AB-1EE3-34CD-EED783AA5CDA}"/>
              </a:ext>
            </a:extLst>
          </p:cNvPr>
          <p:cNvPicPr>
            <a:picLocks noChangeAspect="1"/>
          </p:cNvPicPr>
          <p:nvPr/>
        </p:nvPicPr>
        <p:blipFill>
          <a:blip r:embed="rId4"/>
          <a:srcRect l="50553" t="23713" r="17770" b="64308"/>
          <a:stretch/>
        </p:blipFill>
        <p:spPr>
          <a:xfrm>
            <a:off x="12779298" y="7738948"/>
            <a:ext cx="1851102" cy="3629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TotalTime>
  <Words>589</Words>
  <Application>Microsoft Office PowerPoint</Application>
  <PresentationFormat>Custom</PresentationFormat>
  <Paragraphs>89</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Aptos</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RAGHAV  AHUJA</cp:lastModifiedBy>
  <cp:revision>6</cp:revision>
  <dcterms:created xsi:type="dcterms:W3CDTF">2024-11-18T16:25:14Z</dcterms:created>
  <dcterms:modified xsi:type="dcterms:W3CDTF">2024-11-18T18:01:03Z</dcterms:modified>
</cp:coreProperties>
</file>